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handoutMasterIdLst>
    <p:handoutMasterId r:id="rId28"/>
  </p:handoutMasterIdLst>
  <p:sldIdLst>
    <p:sldId id="256" r:id="rId2"/>
    <p:sldId id="257" r:id="rId3"/>
    <p:sldId id="258" r:id="rId4"/>
    <p:sldId id="265" r:id="rId5"/>
    <p:sldId id="264" r:id="rId6"/>
    <p:sldId id="259" r:id="rId7"/>
    <p:sldId id="266" r:id="rId8"/>
    <p:sldId id="260" r:id="rId9"/>
    <p:sldId id="267" r:id="rId10"/>
    <p:sldId id="268" r:id="rId11"/>
    <p:sldId id="269" r:id="rId12"/>
    <p:sldId id="270" r:id="rId13"/>
    <p:sldId id="271" r:id="rId14"/>
    <p:sldId id="273" r:id="rId15"/>
    <p:sldId id="272" r:id="rId16"/>
    <p:sldId id="274" r:id="rId17"/>
    <p:sldId id="275" r:id="rId18"/>
    <p:sldId id="276" r:id="rId19"/>
    <p:sldId id="277" r:id="rId20"/>
    <p:sldId id="278" r:id="rId21"/>
    <p:sldId id="280" r:id="rId22"/>
    <p:sldId id="281" r:id="rId23"/>
    <p:sldId id="282" r:id="rId24"/>
    <p:sldId id="285" r:id="rId25"/>
    <p:sldId id="283" r:id="rId26"/>
    <p:sldId id="284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83" d="100"/>
          <a:sy n="83" d="100"/>
        </p:scale>
        <p:origin x="145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547" cy="4576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3852" y="0"/>
            <a:ext cx="2972547" cy="4576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162400-C511-4F14-9F66-D1D94831464D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4899"/>
            <a:ext cx="2972547" cy="4576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3852" y="8684899"/>
            <a:ext cx="2972547" cy="4576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304BE9-5C6C-4EFD-AA53-5CDEC725DC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584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56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324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005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727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51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80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64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222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334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347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3818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6878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9966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1736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1897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303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5DC94-38F8-4BD2-8915-2EBD38DCF3DF}" type="datetimeFigureOut">
              <a:rPr lang="en-GB" smtClean="0"/>
              <a:t>15/04/2026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5237E84-5E8E-4950-BA6B-BDC70E39E6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910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12806"/>
            <a:ext cx="5826719" cy="926222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Year 6 SATs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6" y="3504456"/>
            <a:ext cx="5826719" cy="1096899"/>
          </a:xfrm>
        </p:spPr>
        <p:txBody>
          <a:bodyPr>
            <a:normAutofit/>
          </a:bodyPr>
          <a:lstStyle/>
          <a:p>
            <a:r>
              <a:rPr lang="en-GB" sz="4400" dirty="0" smtClean="0"/>
              <a:t>11</a:t>
            </a:r>
            <a:r>
              <a:rPr lang="en-GB" sz="4400" baseline="30000" dirty="0" smtClean="0"/>
              <a:t>th</a:t>
            </a:r>
            <a:r>
              <a:rPr lang="en-GB" sz="4400" dirty="0" smtClean="0"/>
              <a:t> – 14</a:t>
            </a:r>
            <a:r>
              <a:rPr lang="en-GB" sz="4400" baseline="30000" dirty="0" smtClean="0"/>
              <a:t>th</a:t>
            </a:r>
            <a:r>
              <a:rPr lang="en-GB" sz="4400" dirty="0" smtClean="0"/>
              <a:t> May 2026</a:t>
            </a:r>
          </a:p>
          <a:p>
            <a:endParaRPr lang="en-US" sz="4400" dirty="0"/>
          </a:p>
          <a:p>
            <a:endParaRPr lang="en-GB" sz="4400" dirty="0"/>
          </a:p>
        </p:txBody>
      </p:sp>
      <p:pic>
        <p:nvPicPr>
          <p:cNvPr id="4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870" y="908720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746" y="4520926"/>
            <a:ext cx="1440301" cy="2004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51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913916"/>
            <a:ext cx="8604448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>
              <a:lnSpc>
                <a:spcPct val="115000"/>
              </a:lnSpc>
              <a:buSzPts val="1800"/>
            </a:pPr>
            <a:r>
              <a:rPr lang="en-US" b="1" u="sng" dirty="0" smtClean="0"/>
              <a:t>What &amp; When </a:t>
            </a:r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 smtClean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 smtClean="0"/>
              <a:t>SATs </a:t>
            </a:r>
            <a:r>
              <a:rPr lang="en-GB" dirty="0"/>
              <a:t>are the Standardised Assessment Tests that are given to children at the end of Key Stage 2. </a:t>
            </a:r>
            <a:endParaRPr lang="en-GB" dirty="0" smtClean="0"/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/>
              <a:t>The SATs take place over four days, starting on </a:t>
            </a:r>
            <a:r>
              <a:rPr lang="en-GB" dirty="0">
                <a:solidFill>
                  <a:srgbClr val="283593"/>
                </a:solidFill>
              </a:rPr>
              <a:t>Monday 11</a:t>
            </a:r>
            <a:r>
              <a:rPr lang="en-GB" baseline="30000" dirty="0">
                <a:solidFill>
                  <a:srgbClr val="283593"/>
                </a:solidFill>
              </a:rPr>
              <a:t>th</a:t>
            </a:r>
            <a:r>
              <a:rPr lang="en-GB" dirty="0">
                <a:solidFill>
                  <a:srgbClr val="283593"/>
                </a:solidFill>
              </a:rPr>
              <a:t> May </a:t>
            </a:r>
            <a:r>
              <a:rPr lang="en-GB" dirty="0"/>
              <a:t>ending on </a:t>
            </a:r>
            <a:r>
              <a:rPr lang="en-GB" dirty="0">
                <a:solidFill>
                  <a:srgbClr val="283593"/>
                </a:solidFill>
              </a:rPr>
              <a:t>Thursday 14</a:t>
            </a:r>
            <a:r>
              <a:rPr lang="en-GB" baseline="30000" dirty="0">
                <a:solidFill>
                  <a:srgbClr val="283593"/>
                </a:solidFill>
              </a:rPr>
              <a:t>th</a:t>
            </a:r>
            <a:r>
              <a:rPr lang="en-GB" dirty="0">
                <a:solidFill>
                  <a:srgbClr val="283593"/>
                </a:solidFill>
              </a:rPr>
              <a:t> May</a:t>
            </a:r>
            <a:r>
              <a:rPr lang="en-GB" dirty="0" smtClean="0">
                <a:solidFill>
                  <a:srgbClr val="283593"/>
                </a:solidFill>
              </a:rPr>
              <a:t>.</a:t>
            </a:r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/>
              <a:t>The SATs papers consist of</a:t>
            </a:r>
            <a:r>
              <a:rPr lang="en-GB" dirty="0" smtClean="0"/>
              <a:t>:</a:t>
            </a:r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  <a:p>
            <a:pPr marL="914400" lvl="1" indent="-317500">
              <a:buSzPts val="1400"/>
              <a:buChar char="○"/>
            </a:pP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Grammar, punctuation and spelling (paper 1: GPS) – Monday 11</a:t>
            </a:r>
            <a:r>
              <a:rPr lang="en-GB" baseline="30000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 May</a:t>
            </a:r>
            <a:endParaRPr lang="en-GB" dirty="0"/>
          </a:p>
          <a:p>
            <a:pPr marL="914400" lvl="1" indent="-317500">
              <a:buSzPts val="1400"/>
              <a:buChar char="○"/>
            </a:pP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Grammar, punctuation and spelling (paper 2: Spelling) – Monday 11</a:t>
            </a:r>
            <a:r>
              <a:rPr lang="en-GB" baseline="30000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 May</a:t>
            </a:r>
            <a:endParaRPr lang="en-GB" dirty="0"/>
          </a:p>
          <a:p>
            <a:pPr marL="914400" lvl="1" indent="-317500">
              <a:buSzPts val="1400"/>
              <a:buChar char="○"/>
            </a:pP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Reading – Tuesday 12</a:t>
            </a:r>
            <a:r>
              <a:rPr lang="en-GB" baseline="30000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 May</a:t>
            </a:r>
            <a:endParaRPr lang="en-GB" dirty="0"/>
          </a:p>
          <a:p>
            <a:pPr marL="914400" lvl="1" indent="-317500">
              <a:buSzPts val="1400"/>
              <a:buChar char="○"/>
            </a:pP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Maths (paper 1: Arithmetic) – Wednesday 13</a:t>
            </a:r>
            <a:r>
              <a:rPr lang="en-GB" baseline="30000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 May </a:t>
            </a:r>
            <a:endParaRPr lang="en-GB" dirty="0"/>
          </a:p>
          <a:p>
            <a:pPr marL="914400" lvl="1" indent="-317500">
              <a:buSzPts val="1400"/>
              <a:buChar char="○"/>
            </a:pP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Maths (paper 2: Reasoning) – Wednesday 13</a:t>
            </a:r>
            <a:r>
              <a:rPr lang="en-GB" baseline="30000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 May </a:t>
            </a:r>
            <a:endParaRPr lang="en-GB" dirty="0"/>
          </a:p>
          <a:p>
            <a:pPr marL="914400" lvl="1" indent="-317500">
              <a:buSzPts val="1400"/>
              <a:buChar char="○"/>
            </a:pP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Maths (paper 3: Reasoning) – Thursday 14</a:t>
            </a:r>
            <a:r>
              <a:rPr lang="en-GB" baseline="30000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 May</a:t>
            </a:r>
            <a:endParaRPr lang="en-GB" dirty="0"/>
          </a:p>
        </p:txBody>
      </p:sp>
      <p:pic>
        <p:nvPicPr>
          <p:cNvPr id="4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723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688" y="280455"/>
            <a:ext cx="7200800" cy="38164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chemeClr val="tx1"/>
                </a:solidFill>
              </a:rPr>
              <a:t>Grammar, Punctuation and Spelling: Monday 11</a:t>
            </a:r>
            <a:r>
              <a:rPr lang="en-GB" b="1" u="sng" baseline="30000" dirty="0">
                <a:solidFill>
                  <a:schemeClr val="tx1"/>
                </a:solidFill>
              </a:rPr>
              <a:t>th</a:t>
            </a:r>
            <a:r>
              <a:rPr lang="en-GB" b="1" u="sng" dirty="0">
                <a:solidFill>
                  <a:schemeClr val="tx1"/>
                </a:solidFill>
              </a:rPr>
              <a:t> May</a:t>
            </a:r>
          </a:p>
        </p:txBody>
      </p:sp>
      <p:sp>
        <p:nvSpPr>
          <p:cNvPr id="4" name="Rectangle 3"/>
          <p:cNvSpPr/>
          <p:nvPr/>
        </p:nvSpPr>
        <p:spPr>
          <a:xfrm>
            <a:off x="179512" y="1024499"/>
            <a:ext cx="8470405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>
              <a:lnSpc>
                <a:spcPct val="115000"/>
              </a:lnSpc>
              <a:buSzPts val="1800"/>
            </a:pPr>
            <a:r>
              <a:rPr lang="en-GB" dirty="0" smtClean="0"/>
              <a:t> </a:t>
            </a:r>
            <a:r>
              <a:rPr lang="en-GB" dirty="0"/>
              <a:t>T</a:t>
            </a:r>
            <a:r>
              <a:rPr lang="en-GB" dirty="0" smtClean="0"/>
              <a:t>wo </a:t>
            </a:r>
            <a:r>
              <a:rPr lang="en-GB" dirty="0"/>
              <a:t>papers.</a:t>
            </a:r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/>
              <a:t>Paper 1 focuses on all three elements (grammar, punctuation and spelling or GPS). The paper lasts for </a:t>
            </a:r>
            <a:r>
              <a:rPr lang="en-GB" dirty="0">
                <a:solidFill>
                  <a:srgbClr val="283593"/>
                </a:solidFill>
              </a:rPr>
              <a:t>45 minutes</a:t>
            </a:r>
            <a:r>
              <a:rPr lang="en-GB" dirty="0"/>
              <a:t>. </a:t>
            </a:r>
          </a:p>
          <a:p>
            <a:pPr marL="457200" lvl="0" indent="-22860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/>
              <a:t>Paper 2 consists of a spelling test only. It should take approximately </a:t>
            </a:r>
            <a:r>
              <a:rPr lang="en-GB" dirty="0">
                <a:solidFill>
                  <a:srgbClr val="283593"/>
                </a:solidFill>
              </a:rPr>
              <a:t>15 minutes</a:t>
            </a:r>
            <a:r>
              <a:rPr lang="en-GB" dirty="0"/>
              <a:t>, although this is not a set amount of time (pupils should be given as much time as they need to complete the test</a:t>
            </a:r>
            <a:r>
              <a:rPr lang="en-GB" dirty="0" smtClean="0"/>
              <a:t>).</a:t>
            </a:r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US" dirty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/>
              <a:t>This test focuses on:</a:t>
            </a:r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Grammatical terms/ word classes;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Functions of sentences;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Combining words, phrases and clauses;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Verb forms, tenses and consistency;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Punctuation;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Vocabulary;</a:t>
            </a:r>
            <a:endParaRPr lang="en-GB" dirty="0">
              <a:solidFill>
                <a:srgbClr val="283593"/>
              </a:solidFill>
            </a:endParaRPr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Standard </a:t>
            </a:r>
            <a:r>
              <a:rPr lang="en-GB" dirty="0" smtClean="0">
                <a:solidFill>
                  <a:srgbClr val="283593"/>
                </a:solidFill>
                <a:latin typeface="Arial"/>
                <a:ea typeface="Arial"/>
                <a:cs typeface="Arial"/>
                <a:sym typeface="Arial"/>
              </a:rPr>
              <a:t>English</a:t>
            </a:r>
            <a:endParaRPr lang="en-GB" dirty="0"/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pic>
        <p:nvPicPr>
          <p:cNvPr id="5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384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640"/>
            <a:ext cx="7200800" cy="38164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chemeClr val="tx1"/>
                </a:solidFill>
              </a:rPr>
              <a:t>Grammar, Punctuation and Spelling: Monday 11</a:t>
            </a:r>
            <a:r>
              <a:rPr lang="en-GB" b="1" u="sng" baseline="30000" dirty="0">
                <a:solidFill>
                  <a:schemeClr val="tx1"/>
                </a:solidFill>
              </a:rPr>
              <a:t>th</a:t>
            </a:r>
            <a:r>
              <a:rPr lang="en-GB" b="1" u="sng" dirty="0">
                <a:solidFill>
                  <a:schemeClr val="tx1"/>
                </a:solidFill>
              </a:rPr>
              <a:t> May</a:t>
            </a:r>
          </a:p>
        </p:txBody>
      </p:sp>
      <p:sp>
        <p:nvSpPr>
          <p:cNvPr id="4" name="Rectangle 3"/>
          <p:cNvSpPr/>
          <p:nvPr/>
        </p:nvSpPr>
        <p:spPr>
          <a:xfrm>
            <a:off x="180937" y="776490"/>
            <a:ext cx="8470405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pic>
        <p:nvPicPr>
          <p:cNvPr id="5" name="Google Shape;80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6841" y="696591"/>
            <a:ext cx="5019492" cy="1644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82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75856" y="2348880"/>
            <a:ext cx="5544616" cy="192764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83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9324" y="4067019"/>
            <a:ext cx="7137012" cy="2602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Downview Primary Schoo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70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640"/>
            <a:ext cx="7200800" cy="38164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chemeClr val="tx1"/>
                </a:solidFill>
              </a:rPr>
              <a:t>Grammar, Punctuation and Spelling: Monday 11</a:t>
            </a:r>
            <a:r>
              <a:rPr lang="en-GB" b="1" u="sng" baseline="30000" dirty="0">
                <a:solidFill>
                  <a:schemeClr val="tx1"/>
                </a:solidFill>
              </a:rPr>
              <a:t>th</a:t>
            </a:r>
            <a:r>
              <a:rPr lang="en-GB" b="1" u="sng" dirty="0">
                <a:solidFill>
                  <a:schemeClr val="tx1"/>
                </a:solidFill>
              </a:rPr>
              <a:t> May</a:t>
            </a:r>
          </a:p>
        </p:txBody>
      </p:sp>
      <p:sp>
        <p:nvSpPr>
          <p:cNvPr id="4" name="Rectangle 3"/>
          <p:cNvSpPr/>
          <p:nvPr/>
        </p:nvSpPr>
        <p:spPr>
          <a:xfrm>
            <a:off x="180937" y="776490"/>
            <a:ext cx="8470405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pic>
        <p:nvPicPr>
          <p:cNvPr id="8" name="Google Shape;94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23528" y="1179361"/>
            <a:ext cx="5056514" cy="308746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95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08268" y="1772816"/>
            <a:ext cx="3555745" cy="4066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 descr="Downview Primary Schoo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9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620688"/>
            <a:ext cx="8229600" cy="590465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300" b="1" u="sng" dirty="0">
                <a:solidFill>
                  <a:schemeClr val="tx1"/>
                </a:solidFill>
              </a:rPr>
              <a:t>Reading: Tuesday 12</a:t>
            </a:r>
            <a:r>
              <a:rPr lang="en-GB" sz="2300" b="1" u="sng" baseline="30000" dirty="0">
                <a:solidFill>
                  <a:schemeClr val="tx1"/>
                </a:solidFill>
              </a:rPr>
              <a:t>th</a:t>
            </a:r>
            <a:r>
              <a:rPr lang="en-GB" sz="2300" b="1" u="sng" dirty="0">
                <a:solidFill>
                  <a:schemeClr val="tx1"/>
                </a:solidFill>
              </a:rPr>
              <a:t> May </a:t>
            </a:r>
            <a:endParaRPr lang="en-GB" sz="2300" b="1" u="sng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b="1" u="sng" dirty="0"/>
          </a:p>
          <a:p>
            <a:pPr marL="114300" lvl="0" indent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r>
              <a:rPr lang="en-GB" sz="2300" dirty="0"/>
              <a:t>There is one reading test that lasts for </a:t>
            </a:r>
            <a:r>
              <a:rPr lang="en-GB" sz="2300" dirty="0">
                <a:solidFill>
                  <a:srgbClr val="283593"/>
                </a:solidFill>
              </a:rPr>
              <a:t>60 minutes</a:t>
            </a:r>
            <a:r>
              <a:rPr lang="en-GB" sz="2300" dirty="0"/>
              <a:t>. </a:t>
            </a:r>
          </a:p>
          <a:p>
            <a:pPr marL="114300" lvl="0" indent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r>
              <a:rPr lang="en-GB" sz="2300" dirty="0"/>
              <a:t>The test is designed to measure if the </a:t>
            </a:r>
            <a:r>
              <a:rPr lang="en-GB" sz="2300" b="1" dirty="0"/>
              <a:t>children’s comprehension </a:t>
            </a:r>
            <a:r>
              <a:rPr lang="en-GB" sz="2300" dirty="0"/>
              <a:t>of age-appropriate reading material meets the national standard. There are </a:t>
            </a:r>
            <a:r>
              <a:rPr lang="en-GB" sz="2300" b="1" dirty="0"/>
              <a:t>three </a:t>
            </a:r>
            <a:r>
              <a:rPr lang="en-GB" sz="2300" dirty="0"/>
              <a:t>different set texts for children to read. These could be any combination of </a:t>
            </a:r>
            <a:r>
              <a:rPr lang="en-GB" sz="2300" dirty="0">
                <a:solidFill>
                  <a:srgbClr val="283593"/>
                </a:solidFill>
              </a:rPr>
              <a:t>non-fiction, fiction and/ or poetry</a:t>
            </a:r>
            <a:r>
              <a:rPr lang="en-GB" sz="2300" dirty="0"/>
              <a:t>. </a:t>
            </a:r>
          </a:p>
          <a:p>
            <a:pPr marL="114300" lvl="0" indent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endParaRPr lang="en-GB" sz="2300" dirty="0"/>
          </a:p>
          <a:p>
            <a:pPr marL="114300" lvl="0" indent="0">
              <a:lnSpc>
                <a:spcPct val="115000"/>
              </a:lnSpc>
              <a:spcBef>
                <a:spcPts val="0"/>
              </a:spcBef>
              <a:buSzPts val="1800"/>
              <a:buNone/>
            </a:pPr>
            <a:r>
              <a:rPr lang="en-GB" sz="2300" dirty="0"/>
              <a:t>The test covers the following </a:t>
            </a:r>
            <a:r>
              <a:rPr lang="en-GB" sz="2300" dirty="0" smtClean="0"/>
              <a:t>areas: </a:t>
            </a:r>
            <a:endParaRPr lang="en-GB" sz="2300" dirty="0"/>
          </a:p>
          <a:p>
            <a:pPr marL="457200" lvl="0">
              <a:lnSpc>
                <a:spcPct val="115000"/>
              </a:lnSpc>
              <a:spcBef>
                <a:spcPts val="0"/>
              </a:spcBef>
              <a:buSzPts val="1800"/>
              <a:buFont typeface="Nunito"/>
              <a:buChar char="●"/>
            </a:pPr>
            <a:r>
              <a:rPr lang="en-GB" sz="2300" b="1" dirty="0">
                <a:solidFill>
                  <a:srgbClr val="283593"/>
                </a:solidFill>
              </a:rPr>
              <a:t>M</a:t>
            </a:r>
            <a:r>
              <a:rPr lang="en-GB" sz="2300" b="1" dirty="0" smtClean="0">
                <a:solidFill>
                  <a:srgbClr val="283593"/>
                </a:solidFill>
              </a:rPr>
              <a:t>eaning</a:t>
            </a:r>
            <a:r>
              <a:rPr lang="en-GB" sz="2300" dirty="0" smtClean="0">
                <a:solidFill>
                  <a:srgbClr val="283593"/>
                </a:solidFill>
              </a:rPr>
              <a:t> </a:t>
            </a:r>
            <a:r>
              <a:rPr lang="en-GB" sz="2300" dirty="0">
                <a:solidFill>
                  <a:srgbClr val="283593"/>
                </a:solidFill>
              </a:rPr>
              <a:t>of words in context;</a:t>
            </a:r>
            <a:endParaRPr lang="en-GB" sz="2300" dirty="0"/>
          </a:p>
          <a:p>
            <a:pPr marL="457200" lvl="0">
              <a:lnSpc>
                <a:spcPct val="115000"/>
              </a:lnSpc>
              <a:spcBef>
                <a:spcPts val="0"/>
              </a:spcBef>
              <a:buSzPts val="1800"/>
              <a:buFont typeface="Nunito"/>
              <a:buChar char="●"/>
            </a:pPr>
            <a:r>
              <a:rPr lang="en-GB" sz="2300" b="1" dirty="0">
                <a:solidFill>
                  <a:srgbClr val="283593"/>
                </a:solidFill>
              </a:rPr>
              <a:t>Retrieve</a:t>
            </a:r>
            <a:r>
              <a:rPr lang="en-GB" sz="2300" dirty="0">
                <a:solidFill>
                  <a:srgbClr val="283593"/>
                </a:solidFill>
              </a:rPr>
              <a:t> and record information/ identify key details from fiction and non-fiction;</a:t>
            </a:r>
            <a:endParaRPr lang="en-GB" sz="2300" dirty="0"/>
          </a:p>
          <a:p>
            <a:pPr marL="457200" lvl="0">
              <a:lnSpc>
                <a:spcPct val="115000"/>
              </a:lnSpc>
              <a:spcBef>
                <a:spcPts val="0"/>
              </a:spcBef>
              <a:buSzPts val="1800"/>
              <a:buFont typeface="Nunito"/>
              <a:buChar char="●"/>
            </a:pPr>
            <a:r>
              <a:rPr lang="en-GB" sz="2300" b="1" dirty="0">
                <a:solidFill>
                  <a:srgbClr val="283593"/>
                </a:solidFill>
              </a:rPr>
              <a:t>Summarise</a:t>
            </a:r>
            <a:r>
              <a:rPr lang="en-GB" sz="2300" dirty="0">
                <a:solidFill>
                  <a:srgbClr val="283593"/>
                </a:solidFill>
              </a:rPr>
              <a:t> main ideas from more than one paragraph;</a:t>
            </a:r>
            <a:endParaRPr lang="en-GB" sz="2300" dirty="0"/>
          </a:p>
          <a:p>
            <a:pPr marL="457200" lvl="0">
              <a:lnSpc>
                <a:spcPct val="115000"/>
              </a:lnSpc>
              <a:spcBef>
                <a:spcPts val="0"/>
              </a:spcBef>
              <a:buSzPts val="1800"/>
              <a:buFont typeface="Nunito"/>
              <a:buChar char="●"/>
            </a:pPr>
            <a:r>
              <a:rPr lang="en-GB" sz="2300" b="1" dirty="0">
                <a:solidFill>
                  <a:srgbClr val="283593"/>
                </a:solidFill>
              </a:rPr>
              <a:t>Make inferences </a:t>
            </a:r>
            <a:r>
              <a:rPr lang="en-GB" sz="2300" dirty="0">
                <a:solidFill>
                  <a:srgbClr val="283593"/>
                </a:solidFill>
              </a:rPr>
              <a:t>from the text/ explain and justify inferences with evidence from the text;</a:t>
            </a:r>
            <a:endParaRPr lang="en-GB" sz="2300" dirty="0"/>
          </a:p>
          <a:p>
            <a:pPr marL="457200" lvl="0">
              <a:lnSpc>
                <a:spcPct val="115000"/>
              </a:lnSpc>
              <a:spcBef>
                <a:spcPts val="0"/>
              </a:spcBef>
              <a:buSzPts val="1800"/>
              <a:buFont typeface="Nunito"/>
              <a:buChar char="●"/>
            </a:pPr>
            <a:r>
              <a:rPr lang="en-GB" sz="2300" b="1" dirty="0">
                <a:solidFill>
                  <a:srgbClr val="283593"/>
                </a:solidFill>
              </a:rPr>
              <a:t>Predict</a:t>
            </a:r>
            <a:r>
              <a:rPr lang="en-GB" sz="2300" dirty="0">
                <a:solidFill>
                  <a:srgbClr val="283593"/>
                </a:solidFill>
              </a:rPr>
              <a:t> what might happen from details stated and implied;</a:t>
            </a:r>
            <a:endParaRPr lang="en-GB" sz="2300" dirty="0"/>
          </a:p>
          <a:p>
            <a:pPr marL="457200" lvl="0">
              <a:lnSpc>
                <a:spcPct val="115000"/>
              </a:lnSpc>
              <a:spcBef>
                <a:spcPts val="0"/>
              </a:spcBef>
              <a:buSzPts val="1800"/>
              <a:buFont typeface="Nunito"/>
              <a:buChar char="●"/>
            </a:pPr>
            <a:r>
              <a:rPr lang="en-GB" sz="2300" dirty="0">
                <a:solidFill>
                  <a:srgbClr val="283593"/>
                </a:solidFill>
              </a:rPr>
              <a:t>Identify/ explain how information/ narrative content </a:t>
            </a:r>
            <a:r>
              <a:rPr lang="en-GB" sz="2300" b="1" dirty="0">
                <a:solidFill>
                  <a:srgbClr val="283593"/>
                </a:solidFill>
              </a:rPr>
              <a:t>is related </a:t>
            </a:r>
            <a:r>
              <a:rPr lang="en-GB" sz="2300" dirty="0">
                <a:solidFill>
                  <a:srgbClr val="283593"/>
                </a:solidFill>
              </a:rPr>
              <a:t>and contributes to meaning as a whole; </a:t>
            </a:r>
            <a:endParaRPr lang="en-GB" sz="2300" dirty="0"/>
          </a:p>
          <a:p>
            <a:pPr marL="457200" lvl="0">
              <a:lnSpc>
                <a:spcPct val="115000"/>
              </a:lnSpc>
              <a:spcBef>
                <a:spcPts val="0"/>
              </a:spcBef>
              <a:buSzPts val="1800"/>
              <a:buFont typeface="Nunito"/>
              <a:buChar char="●"/>
            </a:pPr>
            <a:r>
              <a:rPr lang="en-GB" sz="2300" b="1" dirty="0" smtClean="0">
                <a:solidFill>
                  <a:srgbClr val="283593"/>
                </a:solidFill>
              </a:rPr>
              <a:t>Make </a:t>
            </a:r>
            <a:r>
              <a:rPr lang="en-GB" sz="2300" b="1" dirty="0">
                <a:solidFill>
                  <a:srgbClr val="283593"/>
                </a:solidFill>
              </a:rPr>
              <a:t>comparisons </a:t>
            </a:r>
            <a:r>
              <a:rPr lang="en-GB" sz="2300" dirty="0">
                <a:solidFill>
                  <a:srgbClr val="283593"/>
                </a:solidFill>
              </a:rPr>
              <a:t>within the text. </a:t>
            </a:r>
            <a:endParaRPr lang="en-GB" sz="2300" dirty="0"/>
          </a:p>
          <a:p>
            <a:pPr marL="0" indent="0">
              <a:buNone/>
            </a:pPr>
            <a:endParaRPr lang="en-GB" b="1" u="sng" dirty="0"/>
          </a:p>
        </p:txBody>
      </p:sp>
      <p:pic>
        <p:nvPicPr>
          <p:cNvPr id="4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16632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48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8640"/>
            <a:ext cx="8229600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300" b="1" u="sng" dirty="0"/>
              <a:t>Reading: Tuesday 12</a:t>
            </a:r>
            <a:r>
              <a:rPr lang="en-GB" sz="2300" b="1" u="sng" baseline="30000" dirty="0"/>
              <a:t>th</a:t>
            </a:r>
            <a:r>
              <a:rPr lang="en-GB" sz="2300" b="1" u="sng" dirty="0"/>
              <a:t> May </a:t>
            </a:r>
            <a:endParaRPr lang="en-GB" sz="2300" b="1" u="sng" dirty="0" smtClean="0"/>
          </a:p>
          <a:p>
            <a:pPr marL="0" indent="0">
              <a:buNone/>
            </a:pPr>
            <a:endParaRPr lang="en-US" b="1" u="sng" dirty="0"/>
          </a:p>
          <a:p>
            <a:pPr marL="0" indent="0">
              <a:buNone/>
            </a:pPr>
            <a:endParaRPr lang="en-GB" b="1" u="sng" dirty="0"/>
          </a:p>
        </p:txBody>
      </p:sp>
      <p:pic>
        <p:nvPicPr>
          <p:cNvPr id="4" name="Google Shape;112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639415" y="851954"/>
            <a:ext cx="3911124" cy="226195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110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7544" y="908720"/>
            <a:ext cx="2592288" cy="2088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120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67944" y="3923115"/>
            <a:ext cx="4341168" cy="17381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131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314" y="3230863"/>
            <a:ext cx="4284883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Downview Primary School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783" y="18864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73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-13994" y="332656"/>
            <a:ext cx="7992888" cy="7003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/>
              <a:t>Reading: Tuesday 12</a:t>
            </a:r>
            <a:r>
              <a:rPr lang="en-GB" b="1" u="sng" baseline="30000" dirty="0"/>
              <a:t>th</a:t>
            </a:r>
            <a:r>
              <a:rPr lang="en-GB" b="1" u="sng" dirty="0"/>
              <a:t> May </a:t>
            </a:r>
            <a:endParaRPr lang="en-GB" b="1" u="sng" dirty="0" smtClean="0"/>
          </a:p>
          <a:p>
            <a:endParaRPr lang="en-US" b="1" u="sng" dirty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/>
              <a:t>Since the current testing formation for the SATs began in 2016, there has been a tendency for three types of questions to be the most popular. </a:t>
            </a:r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/>
              <a:t>In the 2025 Reading SATs paper</a:t>
            </a:r>
            <a:r>
              <a:rPr lang="en-GB" dirty="0" smtClean="0"/>
              <a:t>,</a:t>
            </a:r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12% of marks could be gained from answering questions involving giving and </a:t>
            </a:r>
            <a:r>
              <a:rPr lang="en-GB" b="1" dirty="0">
                <a:solidFill>
                  <a:srgbClr val="283593"/>
                </a:solidFill>
              </a:rPr>
              <a:t>explaining the meaning </a:t>
            </a:r>
            <a:r>
              <a:rPr lang="en-GB" dirty="0">
                <a:solidFill>
                  <a:srgbClr val="283593"/>
                </a:solidFill>
              </a:rPr>
              <a:t>of words in context;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30% of marks could be gained from answering questions involving </a:t>
            </a:r>
            <a:r>
              <a:rPr lang="en-GB" b="1" dirty="0">
                <a:solidFill>
                  <a:srgbClr val="283593"/>
                </a:solidFill>
              </a:rPr>
              <a:t>retrieving </a:t>
            </a:r>
            <a:r>
              <a:rPr lang="en-GB" dirty="0">
                <a:solidFill>
                  <a:srgbClr val="283593"/>
                </a:solidFill>
              </a:rPr>
              <a:t>and recording information or identifying key details from a text;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48% of marks could be gained from answering questions involving </a:t>
            </a:r>
            <a:r>
              <a:rPr lang="en-GB" b="1" dirty="0">
                <a:solidFill>
                  <a:srgbClr val="283593"/>
                </a:solidFill>
              </a:rPr>
              <a:t>making inferences </a:t>
            </a:r>
            <a:r>
              <a:rPr lang="en-GB" dirty="0">
                <a:solidFill>
                  <a:srgbClr val="283593"/>
                </a:solidFill>
              </a:rPr>
              <a:t>from a text and justifying inferences with text evidence. </a:t>
            </a:r>
            <a:endParaRPr lang="en-GB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5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16632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41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6837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/>
              <a:t>Maths: Wednesday 13</a:t>
            </a:r>
            <a:r>
              <a:rPr lang="en-GB" b="1" u="sng" baseline="30000" dirty="0"/>
              <a:t>th</a:t>
            </a:r>
            <a:r>
              <a:rPr lang="en-GB" b="1" u="sng" dirty="0"/>
              <a:t> May and Thursday 14</a:t>
            </a:r>
            <a:r>
              <a:rPr lang="en-GB" b="1" u="sng" baseline="30000" dirty="0"/>
              <a:t>th</a:t>
            </a:r>
            <a:r>
              <a:rPr lang="en-GB" b="1" u="sng" dirty="0"/>
              <a:t> </a:t>
            </a:r>
            <a:r>
              <a:rPr lang="en-GB" b="1" u="sng" dirty="0" smtClean="0"/>
              <a:t>May</a:t>
            </a:r>
          </a:p>
          <a:p>
            <a:endParaRPr lang="en-US" b="1" u="sng" dirty="0"/>
          </a:p>
          <a:p>
            <a:pPr marL="114300" lvl="0">
              <a:lnSpc>
                <a:spcPct val="115000"/>
              </a:lnSpc>
              <a:buSzPts val="1800"/>
            </a:pPr>
            <a:endParaRPr lang="en-GB" dirty="0" smtClean="0"/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 smtClean="0"/>
              <a:t>The </a:t>
            </a:r>
            <a:r>
              <a:rPr lang="en-GB" dirty="0"/>
              <a:t>maths assessments consist of three tests.</a:t>
            </a:r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/>
              <a:t>Paper 1: Arithmetic (30 minutes) – Wednesday 13</a:t>
            </a:r>
            <a:r>
              <a:rPr lang="en-GB" baseline="30000" dirty="0"/>
              <a:t>th</a:t>
            </a:r>
            <a:r>
              <a:rPr lang="en-GB" dirty="0"/>
              <a:t> May</a:t>
            </a:r>
          </a:p>
          <a:p>
            <a:pPr marL="457200" lvl="0" indent="-22860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/>
              <a:t>Paper 2: Reasoning (40 minutes) – Wednesday 13</a:t>
            </a:r>
            <a:r>
              <a:rPr lang="en-GB" baseline="30000" dirty="0"/>
              <a:t>th</a:t>
            </a:r>
            <a:r>
              <a:rPr lang="en-GB" dirty="0"/>
              <a:t> May</a:t>
            </a:r>
          </a:p>
          <a:p>
            <a:pPr marL="457200" lvl="0" indent="-228600">
              <a:lnSpc>
                <a:spcPct val="115000"/>
              </a:lnSpc>
              <a:buSzPts val="1800"/>
            </a:pP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/>
              <a:t>Paper 3: Reasoning (40 minutes) – Thursday 14</a:t>
            </a:r>
            <a:r>
              <a:rPr lang="en-GB" baseline="30000" dirty="0"/>
              <a:t>th</a:t>
            </a:r>
            <a:r>
              <a:rPr lang="en-GB" dirty="0"/>
              <a:t> May</a:t>
            </a:r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5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303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6200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/>
              <a:t>Maths: Wednesday 13</a:t>
            </a:r>
            <a:r>
              <a:rPr lang="en-GB" b="1" u="sng" baseline="30000" dirty="0"/>
              <a:t>th</a:t>
            </a:r>
            <a:r>
              <a:rPr lang="en-GB" b="1" u="sng" dirty="0"/>
              <a:t> May and Thursday 14</a:t>
            </a:r>
            <a:r>
              <a:rPr lang="en-GB" b="1" u="sng" baseline="30000" dirty="0"/>
              <a:t>th</a:t>
            </a:r>
            <a:r>
              <a:rPr lang="en-GB" b="1" u="sng" dirty="0"/>
              <a:t> </a:t>
            </a:r>
            <a:r>
              <a:rPr lang="en-GB" b="1" u="sng" dirty="0" smtClean="0"/>
              <a:t>May</a:t>
            </a:r>
          </a:p>
          <a:p>
            <a:endParaRPr lang="en-US" b="1" u="sng" dirty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/>
              <a:t>The maths arithmetic paper has a total of </a:t>
            </a:r>
            <a:r>
              <a:rPr lang="en-GB" dirty="0">
                <a:solidFill>
                  <a:srgbClr val="283593"/>
                </a:solidFill>
              </a:rPr>
              <a:t>40 marks </a:t>
            </a:r>
            <a:r>
              <a:rPr lang="en-GB" dirty="0"/>
              <a:t>and lasts for </a:t>
            </a:r>
            <a:r>
              <a:rPr lang="en-GB" dirty="0">
                <a:solidFill>
                  <a:srgbClr val="283593"/>
                </a:solidFill>
              </a:rPr>
              <a:t>30 minutes. </a:t>
            </a:r>
            <a:endParaRPr lang="en-GB" dirty="0"/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/>
              <a:t>The test covers the four operations (addition, subtraction, multiplication</a:t>
            </a:r>
            <a:r>
              <a:rPr lang="en-GB"/>
              <a:t>, </a:t>
            </a:r>
            <a:r>
              <a:rPr lang="en-GB" smtClean="0"/>
              <a:t>division </a:t>
            </a:r>
            <a:r>
              <a:rPr lang="en-GB" dirty="0"/>
              <a:t>including order of operations </a:t>
            </a:r>
            <a:r>
              <a:rPr lang="en-GB"/>
              <a:t>requiring </a:t>
            </a:r>
            <a:r>
              <a:rPr lang="en-GB" smtClean="0"/>
              <a:t>BODMAS</a:t>
            </a:r>
            <a:r>
              <a:rPr lang="en-GB" dirty="0"/>
              <a:t>), percentages of amounts and calculating with decimals and fractions. </a:t>
            </a:r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5" name="Google Shape;168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77551" y="3274113"/>
            <a:ext cx="3808601" cy="1653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17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681" y="5016093"/>
            <a:ext cx="3860700" cy="1660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15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03550" y="3214070"/>
            <a:ext cx="3912866" cy="34627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Downview Primary Schoo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250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740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/>
              <a:t>Maths: Wednesday 13</a:t>
            </a:r>
            <a:r>
              <a:rPr lang="en-GB" b="1" u="sng" baseline="30000" dirty="0"/>
              <a:t>th</a:t>
            </a:r>
            <a:r>
              <a:rPr lang="en-GB" b="1" u="sng" dirty="0"/>
              <a:t> May and Thursday 14</a:t>
            </a:r>
            <a:r>
              <a:rPr lang="en-GB" b="1" u="sng" baseline="30000" dirty="0"/>
              <a:t>th</a:t>
            </a:r>
            <a:r>
              <a:rPr lang="en-GB" b="1" u="sng" dirty="0"/>
              <a:t> </a:t>
            </a:r>
            <a:r>
              <a:rPr lang="en-GB" b="1" u="sng" dirty="0" smtClean="0"/>
              <a:t>May</a:t>
            </a:r>
          </a:p>
          <a:p>
            <a:endParaRPr lang="en-US" b="1" u="sng" dirty="0"/>
          </a:p>
          <a:p>
            <a:r>
              <a:rPr lang="en-US" dirty="0" smtClean="0"/>
              <a:t>Reasoning Papers</a:t>
            </a:r>
            <a:endParaRPr lang="en-US" dirty="0"/>
          </a:p>
          <a:p>
            <a:pPr marL="114300" lvl="0">
              <a:lnSpc>
                <a:spcPct val="115000"/>
              </a:lnSpc>
              <a:buSzPts val="1800"/>
            </a:pPr>
            <a:endParaRPr lang="en-GB" dirty="0" smtClean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 smtClean="0"/>
              <a:t>These </a:t>
            </a:r>
            <a:r>
              <a:rPr lang="en-GB" dirty="0"/>
              <a:t>tests have a total of </a:t>
            </a:r>
            <a:r>
              <a:rPr lang="en-GB" dirty="0">
                <a:solidFill>
                  <a:srgbClr val="283593"/>
                </a:solidFill>
              </a:rPr>
              <a:t>35 marks</a:t>
            </a:r>
            <a:r>
              <a:rPr lang="en-GB" dirty="0"/>
              <a:t> each and lasts for </a:t>
            </a:r>
            <a:r>
              <a:rPr lang="en-GB" dirty="0">
                <a:solidFill>
                  <a:srgbClr val="283593"/>
                </a:solidFill>
              </a:rPr>
              <a:t>40 minutes</a:t>
            </a:r>
            <a:r>
              <a:rPr lang="en-GB" dirty="0"/>
              <a:t> each.  </a:t>
            </a:r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/>
              <a:t>These papers require children to demonstrate their mathematical knowledge and skills, as well as their ability to </a:t>
            </a:r>
            <a:r>
              <a:rPr lang="en-GB" b="1" dirty="0"/>
              <a:t>solve problems </a:t>
            </a:r>
            <a:r>
              <a:rPr lang="en-GB" dirty="0"/>
              <a:t>and their </a:t>
            </a:r>
            <a:r>
              <a:rPr lang="en-GB" b="1" dirty="0"/>
              <a:t>mathematical reasoning</a:t>
            </a:r>
            <a:r>
              <a:rPr lang="en-GB" dirty="0"/>
              <a:t>. They cover a wide range of mathematical topics from key stage 2 including,</a:t>
            </a:r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Number and place value (including Roman numerals);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The four operations;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Geometry (properties of shape, position and direction);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Statistics;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Measurement (length, perimeter, mass, volume, time, money);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Algebra;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Ratio and proportion;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>
                <a:solidFill>
                  <a:srgbClr val="283593"/>
                </a:solidFill>
              </a:rPr>
              <a:t>Fractions, decimals and percentages.</a:t>
            </a:r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8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98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/>
              <a:t>Maths: Wednesday 13</a:t>
            </a:r>
            <a:r>
              <a:rPr lang="en-GB" b="1" u="sng" baseline="30000" dirty="0"/>
              <a:t>th</a:t>
            </a:r>
            <a:r>
              <a:rPr lang="en-GB" b="1" u="sng" dirty="0"/>
              <a:t> May and Thursday 14</a:t>
            </a:r>
            <a:r>
              <a:rPr lang="en-GB" b="1" u="sng" baseline="30000" dirty="0"/>
              <a:t>th</a:t>
            </a:r>
            <a:r>
              <a:rPr lang="en-GB" b="1" u="sng" dirty="0"/>
              <a:t> </a:t>
            </a:r>
            <a:r>
              <a:rPr lang="en-GB" b="1" u="sng" dirty="0" smtClean="0"/>
              <a:t>May</a:t>
            </a:r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8" name="Google Shape;199;p2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30153" y="744371"/>
            <a:ext cx="4250766" cy="299515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20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00803" y="937899"/>
            <a:ext cx="3597156" cy="2608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21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42757" y="3670519"/>
            <a:ext cx="3351872" cy="3007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730" y="14922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102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5" name="Rectangle 4"/>
          <p:cNvSpPr/>
          <p:nvPr/>
        </p:nvSpPr>
        <p:spPr>
          <a:xfrm>
            <a:off x="-58871" y="332656"/>
            <a:ext cx="885698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>
              <a:lnSpc>
                <a:spcPct val="115000"/>
              </a:lnSpc>
              <a:buSzPts val="1800"/>
            </a:pPr>
            <a:endParaRPr lang="en-GB" dirty="0" smtClean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b="1" u="sng" dirty="0"/>
              <a:t>The </a:t>
            </a:r>
            <a:r>
              <a:rPr lang="en-GB" b="1" u="sng" dirty="0" smtClean="0"/>
              <a:t>results</a:t>
            </a:r>
          </a:p>
          <a:p>
            <a:pPr marL="114300" lvl="0">
              <a:lnSpc>
                <a:spcPct val="115000"/>
              </a:lnSpc>
              <a:buSzPts val="1800"/>
            </a:pPr>
            <a:endParaRPr lang="en-GB" b="1" u="sng" dirty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 smtClean="0"/>
              <a:t>Tests </a:t>
            </a:r>
            <a:r>
              <a:rPr lang="en-GB" dirty="0"/>
              <a:t>are marked externally. Once marked, the tests will be given the following scores:</a:t>
            </a:r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/>
              <a:t>A raw score (total number of marks achieved for each paper</a:t>
            </a:r>
            <a:r>
              <a:rPr lang="en-GB" dirty="0" smtClean="0"/>
              <a:t>)</a:t>
            </a:r>
            <a:endParaRPr lang="en-GB" dirty="0"/>
          </a:p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r>
              <a:rPr lang="en-GB" dirty="0"/>
              <a:t>A scaled score (see below</a:t>
            </a:r>
            <a:r>
              <a:rPr lang="en-GB" dirty="0" smtClean="0"/>
              <a:t>)</a:t>
            </a:r>
            <a:endParaRPr lang="en-GB" dirty="0"/>
          </a:p>
          <a:p>
            <a:pPr marL="457200" lvl="0" indent="-228600">
              <a:lnSpc>
                <a:spcPct val="115000"/>
              </a:lnSpc>
              <a:buSzPts val="1800"/>
            </a:pPr>
            <a:endParaRPr lang="en-GB" dirty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/>
              <a:t>After marking each test, the external marker will convert the raw score to a scaled score. </a:t>
            </a:r>
            <a:endParaRPr lang="en-GB" dirty="0" smtClean="0"/>
          </a:p>
          <a:p>
            <a:pPr marL="114300" lvl="0">
              <a:lnSpc>
                <a:spcPct val="115000"/>
              </a:lnSpc>
              <a:buSzPts val="1800"/>
            </a:pPr>
            <a:endParaRPr lang="en-GB" dirty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/>
              <a:t>Scaled scores range from 80 to 120. </a:t>
            </a:r>
          </a:p>
          <a:p>
            <a:pPr marL="114300" lvl="0">
              <a:lnSpc>
                <a:spcPct val="115000"/>
              </a:lnSpc>
              <a:buSzPts val="1800"/>
            </a:pPr>
            <a:r>
              <a:rPr lang="en-GB" dirty="0">
                <a:solidFill>
                  <a:srgbClr val="283593"/>
                </a:solidFill>
              </a:rPr>
              <a:t>A scaled score of 100 or more shows the pupil is meeting the National Standard. </a:t>
            </a:r>
            <a:endParaRPr lang="en-GB" dirty="0" smtClean="0">
              <a:solidFill>
                <a:srgbClr val="283593"/>
              </a:solidFill>
            </a:endParaRPr>
          </a:p>
          <a:p>
            <a:pPr marL="114300" lvl="0">
              <a:lnSpc>
                <a:spcPct val="115000"/>
              </a:lnSpc>
              <a:buSzPts val="1800"/>
            </a:pPr>
            <a:endParaRPr lang="en-US" dirty="0">
              <a:solidFill>
                <a:srgbClr val="283593"/>
              </a:solidFill>
            </a:endParaRPr>
          </a:p>
          <a:p>
            <a:pPr marL="114300" lvl="0">
              <a:lnSpc>
                <a:spcPct val="115000"/>
              </a:lnSpc>
              <a:buSzPts val="1800"/>
            </a:pPr>
            <a:r>
              <a:rPr lang="en-US" dirty="0" smtClean="0">
                <a:solidFill>
                  <a:srgbClr val="283593"/>
                </a:solidFill>
              </a:rPr>
              <a:t>2025 Scale score (100):</a:t>
            </a:r>
          </a:p>
          <a:p>
            <a:pPr marL="114300" lvl="0">
              <a:lnSpc>
                <a:spcPct val="115000"/>
              </a:lnSpc>
              <a:buSzPts val="1800"/>
            </a:pPr>
            <a:endParaRPr lang="en-US" dirty="0">
              <a:solidFill>
                <a:srgbClr val="283593"/>
              </a:solidFill>
            </a:endParaRPr>
          </a:p>
          <a:p>
            <a:pPr marL="114300" lvl="0" algn="ctr">
              <a:lnSpc>
                <a:spcPct val="115000"/>
              </a:lnSpc>
              <a:buSzPts val="1800"/>
            </a:pPr>
            <a:r>
              <a:rPr lang="en-US" sz="2400" dirty="0" smtClean="0"/>
              <a:t>Reading 28/50 </a:t>
            </a:r>
          </a:p>
          <a:p>
            <a:pPr marL="114300" lvl="0" algn="ctr">
              <a:lnSpc>
                <a:spcPct val="115000"/>
              </a:lnSpc>
              <a:buSzPts val="1800"/>
            </a:pPr>
            <a:r>
              <a:rPr lang="en-US" sz="2400" dirty="0" err="1" smtClean="0"/>
              <a:t>Maths</a:t>
            </a:r>
            <a:r>
              <a:rPr lang="en-US" sz="2400" dirty="0" smtClean="0"/>
              <a:t> 58/110</a:t>
            </a:r>
          </a:p>
          <a:p>
            <a:pPr marL="114300" lvl="0" algn="ctr">
              <a:lnSpc>
                <a:spcPct val="115000"/>
              </a:lnSpc>
              <a:buSzPts val="1800"/>
            </a:pPr>
            <a:r>
              <a:rPr lang="en-US" sz="2400" dirty="0" smtClean="0"/>
              <a:t>GPS </a:t>
            </a:r>
            <a:r>
              <a:rPr lang="en-US" sz="2400" dirty="0" smtClean="0"/>
              <a:t>35/70 </a:t>
            </a:r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510" y="41628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145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5" name="Rectangle 4"/>
          <p:cNvSpPr/>
          <p:nvPr/>
        </p:nvSpPr>
        <p:spPr>
          <a:xfrm>
            <a:off x="-58871" y="332656"/>
            <a:ext cx="8856984" cy="1472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0">
              <a:lnSpc>
                <a:spcPct val="115000"/>
              </a:lnSpc>
              <a:buSzPts val="1800"/>
            </a:pPr>
            <a:endParaRPr lang="en-GB" dirty="0" smtClean="0"/>
          </a:p>
          <a:p>
            <a:pPr marL="114300" lvl="0">
              <a:lnSpc>
                <a:spcPct val="115000"/>
              </a:lnSpc>
              <a:buSzPts val="1800"/>
            </a:pPr>
            <a:r>
              <a:rPr lang="en-GB" b="1" u="sng" dirty="0"/>
              <a:t>The </a:t>
            </a:r>
            <a:r>
              <a:rPr lang="en-GB" b="1" u="sng" dirty="0" smtClean="0"/>
              <a:t>results</a:t>
            </a:r>
          </a:p>
          <a:p>
            <a:pPr marL="114300" lvl="0">
              <a:lnSpc>
                <a:spcPct val="115000"/>
              </a:lnSpc>
              <a:buSzPts val="1800"/>
            </a:pPr>
            <a:endParaRPr lang="en-GB" b="1" u="sng" dirty="0"/>
          </a:p>
          <a:p>
            <a:pPr marL="114300" lvl="0">
              <a:lnSpc>
                <a:spcPct val="115000"/>
              </a:lnSpc>
              <a:buSzPts val="1800"/>
            </a:pPr>
            <a:endParaRPr lang="en-US" sz="2400" dirty="0" smtClean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510" y="41628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973" y="1521886"/>
            <a:ext cx="8663807" cy="48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698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554" y="55656"/>
            <a:ext cx="646517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Top Tips! </a:t>
            </a:r>
          </a:p>
          <a:p>
            <a:endParaRPr lang="en-US" dirty="0"/>
          </a:p>
          <a:p>
            <a:r>
              <a:rPr lang="en-US" dirty="0" smtClean="0"/>
              <a:t>Revision -  little and often (use websites given out at parents evening)</a:t>
            </a:r>
          </a:p>
          <a:p>
            <a:endParaRPr lang="en-US" dirty="0" smtClean="0"/>
          </a:p>
          <a:p>
            <a:r>
              <a:rPr lang="en-US" dirty="0" smtClean="0"/>
              <a:t>Good sleep – better focus, memory and mood improves </a:t>
            </a:r>
          </a:p>
          <a:p>
            <a:endParaRPr lang="en-US" dirty="0"/>
          </a:p>
          <a:p>
            <a:r>
              <a:rPr lang="en-US" dirty="0" smtClean="0"/>
              <a:t>Breakfast matters – Slow-release energy (breakfast club at school, 8.10am)</a:t>
            </a:r>
          </a:p>
          <a:p>
            <a:endParaRPr lang="en-US" dirty="0"/>
          </a:p>
          <a:p>
            <a:r>
              <a:rPr lang="en-US" dirty="0" smtClean="0"/>
              <a:t>Keep hydrated! </a:t>
            </a:r>
          </a:p>
          <a:p>
            <a:endParaRPr lang="en-US" dirty="0"/>
          </a:p>
          <a:p>
            <a:r>
              <a:rPr lang="en-GB" dirty="0"/>
              <a:t>Recognise that your child may feel a little more stressed than usual – be ready to support and encourage,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4574" y="2352672"/>
            <a:ext cx="3009914" cy="379249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591" y="4070118"/>
            <a:ext cx="4105769" cy="266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76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2186" y="2496963"/>
            <a:ext cx="6107540" cy="42195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9956" y="188639"/>
            <a:ext cx="708834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In reality</a:t>
            </a:r>
            <a:r>
              <a:rPr lang="en-GB" b="1" dirty="0"/>
              <a:t>, it’s just one or two papers lasting 30-60 minutes each day.</a:t>
            </a:r>
            <a:r>
              <a:rPr lang="en-GB" dirty="0"/>
              <a:t> You can’t emphasise enough the importance of keeping that in perspective. </a:t>
            </a:r>
            <a:r>
              <a:rPr lang="en-GB" b="1" dirty="0"/>
              <a:t>SATs don’t show the majority of your child’s achievements</a:t>
            </a:r>
            <a:r>
              <a:rPr lang="en-GB" dirty="0"/>
              <a:t> throughout the year. They won’t reflect how talented they are at Science, Geography, Art or PE, and they certainly </a:t>
            </a:r>
            <a:r>
              <a:rPr lang="en-GB" b="1" dirty="0"/>
              <a:t>won’t highlight positive personal characteristics </a:t>
            </a:r>
            <a:r>
              <a:rPr lang="en-GB" dirty="0"/>
              <a:t>such as kindness and integrity. Your child/children have numerous qualities and talents that a SATs paper could never judge.</a:t>
            </a:r>
          </a:p>
        </p:txBody>
      </p:sp>
    </p:spTree>
    <p:extLst>
      <p:ext uri="{BB962C8B-B14F-4D97-AF65-F5344CB8AC3E}">
        <p14:creationId xmlns:p14="http://schemas.microsoft.com/office/powerpoint/2010/main" val="110063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96644" y="137516"/>
            <a:ext cx="619268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u="sng" dirty="0" err="1"/>
              <a:t>Marchants</a:t>
            </a:r>
            <a:r>
              <a:rPr lang="en-GB" sz="3200" b="1" u="sng" dirty="0"/>
              <a:t> </a:t>
            </a:r>
            <a:r>
              <a:rPr lang="en-GB" sz="3200" b="1" u="sng" dirty="0" smtClean="0"/>
              <a:t>Hill Residential </a:t>
            </a:r>
          </a:p>
          <a:p>
            <a:endParaRPr lang="en-US" sz="3200" b="1" u="sng" dirty="0"/>
          </a:p>
          <a:p>
            <a:pPr algn="ctr"/>
            <a:r>
              <a:rPr lang="en-GB" sz="2400" dirty="0"/>
              <a:t>3rd June to 5th June 2026</a:t>
            </a:r>
            <a:endParaRPr lang="en-GB" sz="4000" b="1" u="sng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60" y="1650771"/>
            <a:ext cx="7914680" cy="19131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20" y="3715154"/>
            <a:ext cx="4276527" cy="30821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720" y="845176"/>
            <a:ext cx="1278643" cy="85470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9837" y="880570"/>
            <a:ext cx="1278643" cy="85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80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79512" y="537966"/>
            <a:ext cx="29626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u="sng" dirty="0"/>
              <a:t>Why are you going?</a:t>
            </a:r>
          </a:p>
        </p:txBody>
      </p:sp>
      <p:sp>
        <p:nvSpPr>
          <p:cNvPr id="7" name="Rectangle 6"/>
          <p:cNvSpPr/>
          <p:nvPr/>
        </p:nvSpPr>
        <p:spPr>
          <a:xfrm>
            <a:off x="856182" y="1470489"/>
            <a:ext cx="695617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Building </a:t>
            </a:r>
            <a:r>
              <a:rPr lang="en-GB" sz="3200" dirty="0"/>
              <a:t>independence </a:t>
            </a:r>
            <a:r>
              <a:rPr lang="en-GB" sz="3200" dirty="0" smtClean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Building </a:t>
            </a:r>
            <a:r>
              <a:rPr lang="en-GB" sz="3200" dirty="0"/>
              <a:t>resilience </a:t>
            </a:r>
            <a:endParaRPr lang="en-GB" sz="3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Building </a:t>
            </a:r>
            <a:r>
              <a:rPr lang="en-GB" sz="3200" dirty="0"/>
              <a:t>self confidence </a:t>
            </a:r>
            <a:endParaRPr lang="en-GB" sz="3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Building </a:t>
            </a:r>
            <a:r>
              <a:rPr lang="en-GB" sz="3200" dirty="0"/>
              <a:t>team work </a:t>
            </a:r>
            <a:r>
              <a:rPr lang="en-GB" sz="3200" dirty="0" smtClean="0"/>
              <a:t>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Shared </a:t>
            </a:r>
            <a:r>
              <a:rPr lang="en-GB" sz="3200" dirty="0" smtClean="0"/>
              <a:t>Experience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Celebrate the end of Primary School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/>
              <a:t>Creates Memories!</a:t>
            </a:r>
            <a:endParaRPr lang="en-GB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5605" y="4778985"/>
            <a:ext cx="3638408" cy="1940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1703" y="2192232"/>
            <a:ext cx="2306524" cy="1908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9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078" y="4051057"/>
            <a:ext cx="4754489" cy="186538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24 fantastic adventure activities to choose from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</a:rPr>
              <a:t>45 </a:t>
            </a:r>
            <a:r>
              <a:rPr lang="en-GB" dirty="0">
                <a:solidFill>
                  <a:schemeClr val="tx1"/>
                </a:solidFill>
              </a:rPr>
              <a:t>acres of grounds in an area of outstanding natural beauty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</a:rPr>
              <a:t>Lakes </a:t>
            </a:r>
            <a:r>
              <a:rPr lang="en-GB" dirty="0">
                <a:solidFill>
                  <a:schemeClr val="tx1"/>
                </a:solidFill>
              </a:rPr>
              <a:t>for </a:t>
            </a:r>
            <a:r>
              <a:rPr lang="en-GB" dirty="0" err="1">
                <a:solidFill>
                  <a:schemeClr val="tx1"/>
                </a:solidFill>
              </a:rPr>
              <a:t>watersports</a:t>
            </a:r>
            <a:r>
              <a:rPr lang="en-GB" dirty="0">
                <a:solidFill>
                  <a:schemeClr val="tx1"/>
                </a:solidFill>
              </a:rPr>
              <a:t> and stunning hiking opportunities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3861048"/>
            <a:ext cx="3661966" cy="27169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572" y="357204"/>
            <a:ext cx="24336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 smtClean="0"/>
              <a:t>Where are we going?</a:t>
            </a:r>
            <a:endParaRPr lang="en-GB" b="1" u="sng" dirty="0"/>
          </a:p>
        </p:txBody>
      </p:sp>
      <p:sp>
        <p:nvSpPr>
          <p:cNvPr id="10" name="Rectangle 9"/>
          <p:cNvSpPr/>
          <p:nvPr/>
        </p:nvSpPr>
        <p:spPr>
          <a:xfrm>
            <a:off x="2293888" y="799126"/>
            <a:ext cx="3837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err="1"/>
              <a:t>Marchants</a:t>
            </a:r>
            <a:r>
              <a:rPr lang="en-GB" sz="2800" dirty="0"/>
              <a:t> Hill - Surrey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293" y="1316325"/>
            <a:ext cx="6953027" cy="248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7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4985" y="2843060"/>
            <a:ext cx="65380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Children sleep in bunk beds in rooms of 4 or 6</a:t>
            </a:r>
            <a:r>
              <a:rPr lang="en-GB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Every </a:t>
            </a:r>
            <a:r>
              <a:rPr lang="en-GB" dirty="0"/>
              <a:t>room has an </a:t>
            </a:r>
            <a:r>
              <a:rPr lang="en-GB" dirty="0" err="1"/>
              <a:t>ensuite</a:t>
            </a:r>
            <a:r>
              <a:rPr lang="en-GB" dirty="0"/>
              <a:t> toilet and shower which is</a:t>
            </a:r>
          </a:p>
          <a:p>
            <a:r>
              <a:rPr lang="en-GB" dirty="0" smtClean="0"/>
              <a:t>    shared </a:t>
            </a:r>
            <a:r>
              <a:rPr lang="en-GB" dirty="0"/>
              <a:t>by the children in that room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</a:t>
            </a:r>
            <a:r>
              <a:rPr lang="en-GB" dirty="0"/>
              <a:t>teachers rooms are alongside the children’s </a:t>
            </a:r>
            <a:r>
              <a:rPr lang="en-GB" dirty="0" smtClean="0"/>
              <a:t>rooms and </a:t>
            </a:r>
            <a:r>
              <a:rPr lang="en-GB" dirty="0"/>
              <a:t>so there is an adult close by 24 hours of the </a:t>
            </a:r>
            <a:r>
              <a:rPr lang="en-GB" dirty="0" smtClean="0"/>
              <a:t>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Children will write down 4 names who they will like to stay in a room with. At least 1 of those names will be guarantied.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 children will find out who they are staying with </a:t>
            </a:r>
            <a:r>
              <a:rPr lang="en-US" b="1" dirty="0" smtClean="0"/>
              <a:t>on the day</a:t>
            </a:r>
            <a:r>
              <a:rPr lang="en-US" dirty="0" smtClean="0"/>
              <a:t>. 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51520" y="230588"/>
            <a:ext cx="19094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/>
              <a:t>Accommodation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3201" y="2996953"/>
            <a:ext cx="2469502" cy="26631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0021" y="648770"/>
            <a:ext cx="3045703" cy="21155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864" y="597848"/>
            <a:ext cx="3948113" cy="214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81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36104" y="188639"/>
            <a:ext cx="27430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/>
              <a:t>What will you be doing?</a:t>
            </a:r>
          </a:p>
        </p:txBody>
      </p:sp>
      <p:sp>
        <p:nvSpPr>
          <p:cNvPr id="7" name="Rectangle 6"/>
          <p:cNvSpPr/>
          <p:nvPr/>
        </p:nvSpPr>
        <p:spPr>
          <a:xfrm>
            <a:off x="487156" y="918570"/>
            <a:ext cx="66784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4 adventure activity sessions per day (</a:t>
            </a:r>
            <a:r>
              <a:rPr lang="en-GB" sz="2800" dirty="0" smtClean="0"/>
              <a:t>all outside)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 </a:t>
            </a:r>
            <a:r>
              <a:rPr lang="en-GB" sz="2800" dirty="0"/>
              <a:t>Eating three healthy meals a </a:t>
            </a:r>
            <a:r>
              <a:rPr lang="en-GB" sz="2800" dirty="0" smtClean="0"/>
              <a:t>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Evening entertainment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Sleeping </a:t>
            </a:r>
            <a:r>
              <a:rPr lang="en-GB" sz="2800" dirty="0"/>
              <a:t>really well at night!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2908358"/>
            <a:ext cx="2781300" cy="37814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1167" y="4497594"/>
            <a:ext cx="2069494" cy="21971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9450" y="4607116"/>
            <a:ext cx="2722390" cy="202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56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39870" y="110697"/>
            <a:ext cx="1200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 smtClean="0"/>
              <a:t>Activities</a:t>
            </a:r>
            <a:endParaRPr lang="en-GB" b="1" u="sng" dirty="0"/>
          </a:p>
        </p:txBody>
      </p:sp>
      <p:sp>
        <p:nvSpPr>
          <p:cNvPr id="7" name="Rectangle 6"/>
          <p:cNvSpPr/>
          <p:nvPr/>
        </p:nvSpPr>
        <p:spPr>
          <a:xfrm>
            <a:off x="168114" y="725691"/>
            <a:ext cx="984684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All activity sessions are led by fully-trained PGL instructors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Safety </a:t>
            </a:r>
            <a:r>
              <a:rPr lang="en-GB" dirty="0"/>
              <a:t>is always the priority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At </a:t>
            </a:r>
            <a:r>
              <a:rPr lang="en-GB" dirty="0"/>
              <a:t>least one member of school staff will accompany each </a:t>
            </a:r>
            <a:r>
              <a:rPr lang="en-GB" dirty="0" smtClean="0"/>
              <a:t>group.</a:t>
            </a:r>
            <a:endParaRPr lang="en-GB" dirty="0"/>
          </a:p>
          <a:p>
            <a:endParaRPr lang="en-GB" dirty="0" smtClean="0"/>
          </a:p>
          <a:p>
            <a:r>
              <a:rPr lang="en-GB" b="1" dirty="0" smtClean="0"/>
              <a:t>Activities during the day include:</a:t>
            </a:r>
            <a:endParaRPr lang="en-GB" b="1" dirty="0"/>
          </a:p>
          <a:p>
            <a:r>
              <a:rPr lang="en-GB" dirty="0"/>
              <a:t>• Climbing</a:t>
            </a:r>
          </a:p>
          <a:p>
            <a:r>
              <a:rPr lang="en-GB" dirty="0"/>
              <a:t>• Survivor</a:t>
            </a:r>
          </a:p>
          <a:p>
            <a:r>
              <a:rPr lang="en-GB" dirty="0"/>
              <a:t>• Raft Building</a:t>
            </a:r>
          </a:p>
          <a:p>
            <a:r>
              <a:rPr lang="en-GB" dirty="0"/>
              <a:t>• Orienteering</a:t>
            </a:r>
          </a:p>
          <a:p>
            <a:r>
              <a:rPr lang="en-GB" dirty="0"/>
              <a:t>• Abseiling</a:t>
            </a:r>
          </a:p>
          <a:p>
            <a:r>
              <a:rPr lang="en-GB" dirty="0"/>
              <a:t>• Giant Swing</a:t>
            </a:r>
          </a:p>
          <a:p>
            <a:r>
              <a:rPr lang="en-GB" dirty="0"/>
              <a:t>• Archery</a:t>
            </a:r>
          </a:p>
          <a:p>
            <a:r>
              <a:rPr lang="en-GB" dirty="0"/>
              <a:t>• Jacob’s Ladder</a:t>
            </a:r>
          </a:p>
          <a:p>
            <a:r>
              <a:rPr lang="en-GB" dirty="0"/>
              <a:t>• Trapeze</a:t>
            </a:r>
          </a:p>
          <a:p>
            <a:r>
              <a:rPr lang="en-GB" dirty="0"/>
              <a:t>• Problem Solving</a:t>
            </a:r>
          </a:p>
          <a:p>
            <a:r>
              <a:rPr lang="en-GB" dirty="0"/>
              <a:t>• Challenge Course</a:t>
            </a:r>
          </a:p>
          <a:p>
            <a:r>
              <a:rPr lang="en-GB" dirty="0"/>
              <a:t>• Rifle Shooting</a:t>
            </a:r>
          </a:p>
          <a:p>
            <a:r>
              <a:rPr lang="en-GB" dirty="0"/>
              <a:t>• Laser Tag</a:t>
            </a:r>
          </a:p>
          <a:p>
            <a:r>
              <a:rPr lang="en-GB" dirty="0"/>
              <a:t>• Zip Wire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879721" y="1815425"/>
            <a:ext cx="41942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Activities in the evening include: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Ambush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Boat Build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Campfire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Capture the Flag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  <a:r>
              <a:rPr lang="en-GB" dirty="0" err="1"/>
              <a:t>Cluedo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Disco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Generation </a:t>
            </a:r>
            <a:r>
              <a:rPr lang="en-GB" dirty="0"/>
              <a:t>Game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Karaoke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Night Hike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Passport to the World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Quiz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Robot </a:t>
            </a:r>
            <a:r>
              <a:rPr lang="en-GB" dirty="0" smtClean="0"/>
              <a:t>Wars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Splash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Starburst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Wacky Races</a:t>
            </a:r>
          </a:p>
        </p:txBody>
      </p:sp>
    </p:spTree>
    <p:extLst>
      <p:ext uri="{BB962C8B-B14F-4D97-AF65-F5344CB8AC3E}">
        <p14:creationId xmlns:p14="http://schemas.microsoft.com/office/powerpoint/2010/main" val="29361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96967" y="255566"/>
            <a:ext cx="2169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/>
              <a:t>What will you eat?</a:t>
            </a:r>
          </a:p>
        </p:txBody>
      </p:sp>
      <p:sp>
        <p:nvSpPr>
          <p:cNvPr id="9" name="Rectangle 8"/>
          <p:cNvSpPr/>
          <p:nvPr/>
        </p:nvSpPr>
        <p:spPr>
          <a:xfrm>
            <a:off x="836712" y="2460848"/>
            <a:ext cx="6678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3 nutritious, balanced meals per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Self-service </a:t>
            </a:r>
            <a:r>
              <a:rPr lang="en-GB" sz="2400" dirty="0"/>
              <a:t>salad bar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Vegetarian </a:t>
            </a:r>
            <a:r>
              <a:rPr lang="en-GB" sz="2400" dirty="0"/>
              <a:t>option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Special </a:t>
            </a:r>
            <a:r>
              <a:rPr lang="en-GB" sz="2400" dirty="0"/>
              <a:t>diets catered for by prior arrangement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2627" y="4508967"/>
            <a:ext cx="4288334" cy="21053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4830" y="3042637"/>
            <a:ext cx="2502122" cy="34743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0731" y="439423"/>
            <a:ext cx="4896697" cy="1830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1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5" y="1748936"/>
            <a:ext cx="8919752" cy="410497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67072" y="285559"/>
            <a:ext cx="35318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/>
              <a:t>A typical day at </a:t>
            </a:r>
            <a:r>
              <a:rPr lang="en-GB" b="1" u="sng" dirty="0" err="1"/>
              <a:t>Marchants</a:t>
            </a:r>
            <a:r>
              <a:rPr lang="en-GB" b="1" u="sng" dirty="0"/>
              <a:t> Hill.</a:t>
            </a:r>
          </a:p>
        </p:txBody>
      </p:sp>
    </p:spTree>
    <p:extLst>
      <p:ext uri="{BB962C8B-B14F-4D97-AF65-F5344CB8AC3E}">
        <p14:creationId xmlns:p14="http://schemas.microsoft.com/office/powerpoint/2010/main" val="378479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40226" y="145202"/>
            <a:ext cx="65920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/>
              <a:t>What can you buy </a:t>
            </a:r>
            <a:r>
              <a:rPr lang="en-GB" b="1" u="sng" dirty="0" smtClean="0"/>
              <a:t>with your </a:t>
            </a:r>
            <a:r>
              <a:rPr lang="en-GB" b="1" u="sng" dirty="0"/>
              <a:t>pocket money?</a:t>
            </a:r>
          </a:p>
        </p:txBody>
      </p:sp>
      <p:sp>
        <p:nvSpPr>
          <p:cNvPr id="8" name="Rectangle 7"/>
          <p:cNvSpPr/>
          <p:nvPr/>
        </p:nvSpPr>
        <p:spPr>
          <a:xfrm>
            <a:off x="395676" y="1368643"/>
            <a:ext cx="70385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/>
              <a:t>They have </a:t>
            </a:r>
            <a:r>
              <a:rPr lang="en-GB" sz="2000" dirty="0"/>
              <a:t>a lovely gift shop</a:t>
            </a:r>
          </a:p>
          <a:p>
            <a:r>
              <a:rPr lang="en-GB" sz="2000" dirty="0"/>
              <a:t>with souvenirs you can</a:t>
            </a:r>
          </a:p>
          <a:p>
            <a:r>
              <a:rPr lang="en-GB" sz="2000" dirty="0"/>
              <a:t>buy to help you remember</a:t>
            </a:r>
          </a:p>
          <a:p>
            <a:r>
              <a:rPr lang="en-GB" sz="2000" dirty="0"/>
              <a:t>your trip</a:t>
            </a:r>
            <a:r>
              <a:rPr lang="en-GB" sz="2000" dirty="0" smtClean="0"/>
              <a:t>.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Each class will have an</a:t>
            </a:r>
          </a:p>
          <a:p>
            <a:r>
              <a:rPr lang="en-GB" sz="2000" dirty="0"/>
              <a:t>allocated slot when they get</a:t>
            </a:r>
          </a:p>
          <a:p>
            <a:r>
              <a:rPr lang="en-GB" sz="2000" dirty="0"/>
              <a:t>to visit the shop</a:t>
            </a:r>
            <a:r>
              <a:rPr lang="en-GB" sz="2000" dirty="0" smtClean="0"/>
              <a:t>.</a:t>
            </a:r>
          </a:p>
          <a:p>
            <a:endParaRPr lang="en-GB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Please make sure the money is in a sealed, named envelope and given to a member of staff </a:t>
            </a:r>
            <a:r>
              <a:rPr lang="en-GB" sz="2000" dirty="0" smtClean="0"/>
              <a:t>on </a:t>
            </a:r>
            <a:r>
              <a:rPr lang="en-GB" sz="2000" dirty="0"/>
              <a:t>the Wednesday morning</a:t>
            </a:r>
            <a:r>
              <a:rPr lang="en-GB" sz="20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would appreciate the £5 in £1 coins.</a:t>
            </a:r>
            <a:endParaRPr lang="en-US" sz="2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6326" y="1277012"/>
            <a:ext cx="3467100" cy="26574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9393" y="4817921"/>
            <a:ext cx="2634620" cy="189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9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79512" y="188639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sp>
        <p:nvSpPr>
          <p:cNvPr id="2" name="Rectangle 1"/>
          <p:cNvSpPr/>
          <p:nvPr/>
        </p:nvSpPr>
        <p:spPr>
          <a:xfrm>
            <a:off x="148572" y="332656"/>
            <a:ext cx="75917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US" b="1" u="sng" dirty="0"/>
          </a:p>
          <a:p>
            <a:endParaRPr lang="en-US" b="1" u="sng" dirty="0" smtClean="0"/>
          </a:p>
          <a:p>
            <a:endParaRPr lang="en-GB" b="1" u="sng" dirty="0"/>
          </a:p>
        </p:txBody>
      </p:sp>
      <p:pic>
        <p:nvPicPr>
          <p:cNvPr id="11" name="Picture 2" descr="Downview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58070"/>
            <a:ext cx="1311693" cy="131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86000" y="2745736"/>
            <a:ext cx="4572000" cy="38427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0" indent="-342900">
              <a:lnSpc>
                <a:spcPct val="115000"/>
              </a:lnSpc>
              <a:buSzPts val="1800"/>
              <a:buFont typeface="Nunito"/>
              <a:buChar char="●"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12680" y="661339"/>
            <a:ext cx="115813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Your child must be able to carry their own bag.</a:t>
            </a:r>
          </a:p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· Packed lunch for the first day – in a disposable </a:t>
            </a:r>
            <a:r>
              <a:rPr lang="en-GB" sz="1200" dirty="0" smtClean="0"/>
              <a:t>bag</a:t>
            </a:r>
            <a:endParaRPr lang="en-GB" sz="1200" dirty="0"/>
          </a:p>
          <a:p>
            <a:r>
              <a:rPr lang="en-GB" sz="1200" dirty="0"/>
              <a:t>· Reusable water </a:t>
            </a:r>
            <a:r>
              <a:rPr lang="en-GB" sz="1200" dirty="0" smtClean="0"/>
              <a:t>bottle</a:t>
            </a:r>
            <a:endParaRPr lang="en-GB" sz="1200" dirty="0"/>
          </a:p>
          <a:p>
            <a:r>
              <a:rPr lang="en-GB" sz="1200" dirty="0"/>
              <a:t>· Sleeping </a:t>
            </a:r>
            <a:r>
              <a:rPr lang="en-GB" sz="1200" dirty="0" smtClean="0"/>
              <a:t>Bag</a:t>
            </a:r>
            <a:endParaRPr lang="en-GB" sz="1200" dirty="0"/>
          </a:p>
          <a:p>
            <a:r>
              <a:rPr lang="en-GB" sz="1200" dirty="0"/>
              <a:t>· </a:t>
            </a:r>
            <a:r>
              <a:rPr lang="en-GB" sz="1200" dirty="0" smtClean="0"/>
              <a:t>Pillow</a:t>
            </a:r>
            <a:endParaRPr lang="en-GB" sz="1200" dirty="0"/>
          </a:p>
          <a:p>
            <a:r>
              <a:rPr lang="en-GB" sz="1200" dirty="0"/>
              <a:t>· </a:t>
            </a:r>
            <a:r>
              <a:rPr lang="en-GB" sz="1200" dirty="0" smtClean="0"/>
              <a:t>Nightwear</a:t>
            </a:r>
            <a:endParaRPr lang="en-GB" sz="1200" dirty="0"/>
          </a:p>
          <a:p>
            <a:r>
              <a:rPr lang="en-GB" sz="1200" dirty="0"/>
              <a:t>· Toiletries – soap, flannel, toothbrush and paste, shampoo, shower gel, brush, comb </a:t>
            </a:r>
            <a:r>
              <a:rPr lang="en-GB" sz="1200" dirty="0" err="1" smtClean="0"/>
              <a:t>etc</a:t>
            </a:r>
            <a:endParaRPr lang="en-GB" sz="1200" dirty="0"/>
          </a:p>
          <a:p>
            <a:r>
              <a:rPr lang="en-GB" sz="1200" dirty="0"/>
              <a:t>· </a:t>
            </a:r>
            <a:r>
              <a:rPr lang="en-GB" sz="1200" dirty="0" smtClean="0"/>
              <a:t>Towels</a:t>
            </a:r>
            <a:endParaRPr lang="en-GB" sz="1200" dirty="0"/>
          </a:p>
          <a:p>
            <a:r>
              <a:rPr lang="en-GB" sz="1200" dirty="0"/>
              <a:t>· Black bin liner for wet </a:t>
            </a:r>
            <a:r>
              <a:rPr lang="en-GB" sz="1200" dirty="0" smtClean="0"/>
              <a:t>clothing/towels</a:t>
            </a:r>
            <a:endParaRPr lang="en-GB" sz="1200" dirty="0"/>
          </a:p>
          <a:p>
            <a:r>
              <a:rPr lang="en-GB" sz="1200" dirty="0"/>
              <a:t>· Old clothes – the children will get wet and possibly muddy.</a:t>
            </a:r>
          </a:p>
          <a:p>
            <a:endParaRPr lang="en-GB" sz="1200" dirty="0"/>
          </a:p>
          <a:p>
            <a:r>
              <a:rPr lang="en-GB" sz="1200" dirty="0"/>
              <a:t>Please send them with old clothes that you do not mind getting dirty and damaged</a:t>
            </a:r>
          </a:p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· Activity wear – trousers, shorts, t-shirts, sweatshirts, trainers.</a:t>
            </a:r>
          </a:p>
          <a:p>
            <a:endParaRPr lang="en-GB" sz="1200" dirty="0"/>
          </a:p>
          <a:p>
            <a:r>
              <a:rPr lang="en-GB" sz="1200" dirty="0"/>
              <a:t>Some of the activities require the children to have their arms or legs covered. Please ensure they have suitable clothing for this</a:t>
            </a:r>
          </a:p>
          <a:p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· </a:t>
            </a:r>
            <a:r>
              <a:rPr lang="en-GB" sz="1200" dirty="0" smtClean="0"/>
              <a:t>Underwear</a:t>
            </a:r>
            <a:endParaRPr lang="en-GB" sz="1200" dirty="0"/>
          </a:p>
          <a:p>
            <a:r>
              <a:rPr lang="en-GB" sz="1200" dirty="0"/>
              <a:t>· </a:t>
            </a:r>
            <a:r>
              <a:rPr lang="en-GB" sz="1200" dirty="0" smtClean="0"/>
              <a:t>Waterproofs</a:t>
            </a:r>
            <a:endParaRPr lang="en-GB" sz="1200" dirty="0"/>
          </a:p>
          <a:p>
            <a:r>
              <a:rPr lang="en-GB" sz="1200" dirty="0"/>
              <a:t>· </a:t>
            </a:r>
            <a:r>
              <a:rPr lang="en-GB" sz="1200" dirty="0" smtClean="0"/>
              <a:t>Torch</a:t>
            </a:r>
            <a:endParaRPr lang="en-GB" sz="1200" dirty="0"/>
          </a:p>
          <a:p>
            <a:r>
              <a:rPr lang="en-GB" sz="1200" dirty="0"/>
              <a:t>· Watch/Time </a:t>
            </a:r>
            <a:r>
              <a:rPr lang="en-GB" sz="1200" dirty="0" smtClean="0"/>
              <a:t>device</a:t>
            </a:r>
            <a:endParaRPr lang="en-GB" sz="1200" dirty="0"/>
          </a:p>
          <a:p>
            <a:r>
              <a:rPr lang="en-GB" sz="1200" dirty="0"/>
              <a:t>· Camera (optional</a:t>
            </a:r>
            <a:r>
              <a:rPr lang="en-GB" sz="1200" dirty="0" smtClean="0"/>
              <a:t>)</a:t>
            </a:r>
            <a:endParaRPr lang="en-GB" sz="1200" dirty="0"/>
          </a:p>
          <a:p>
            <a:r>
              <a:rPr lang="en-GB" sz="1200" dirty="0"/>
              <a:t>· Book to read at night or games (not electronic or precious</a:t>
            </a:r>
            <a:r>
              <a:rPr lang="en-GB" sz="1200" dirty="0" smtClean="0"/>
              <a:t>)</a:t>
            </a:r>
            <a:endParaRPr lang="en-GB" sz="1200" dirty="0"/>
          </a:p>
          <a:p>
            <a:r>
              <a:rPr lang="en-GB" sz="1200" dirty="0"/>
              <a:t>· Teddy bear (optional</a:t>
            </a:r>
            <a:r>
              <a:rPr lang="en-GB" sz="1200" dirty="0" smtClean="0"/>
              <a:t>)</a:t>
            </a:r>
            <a:endParaRPr lang="en-GB" sz="1200" dirty="0"/>
          </a:p>
          <a:p>
            <a:r>
              <a:rPr lang="en-GB" sz="1200" dirty="0"/>
              <a:t>· Sun </a:t>
            </a:r>
            <a:r>
              <a:rPr lang="en-GB" sz="1200" dirty="0" smtClean="0"/>
              <a:t>hat</a:t>
            </a:r>
            <a:endParaRPr lang="en-GB" sz="1200" dirty="0"/>
          </a:p>
          <a:p>
            <a:r>
              <a:rPr lang="en-GB" sz="1200" dirty="0"/>
              <a:t>· Sun cream</a:t>
            </a:r>
          </a:p>
          <a:p>
            <a:endParaRPr lang="en-GB" sz="1200" dirty="0"/>
          </a:p>
          <a:p>
            <a:r>
              <a:rPr lang="en-GB" sz="1200" dirty="0"/>
              <a:t>Please remember that no electronic games, radios or </a:t>
            </a:r>
            <a:r>
              <a:rPr lang="en-GB" sz="1200" b="1" dirty="0"/>
              <a:t>mobile phones </a:t>
            </a:r>
            <a:r>
              <a:rPr lang="en-GB" sz="1200" dirty="0"/>
              <a:t>are permitted on the trip.</a:t>
            </a:r>
          </a:p>
        </p:txBody>
      </p:sp>
      <p:sp>
        <p:nvSpPr>
          <p:cNvPr id="7" name="Rectangle 6"/>
          <p:cNvSpPr/>
          <p:nvPr/>
        </p:nvSpPr>
        <p:spPr>
          <a:xfrm>
            <a:off x="251520" y="14799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u="sng" dirty="0" smtClean="0"/>
              <a:t>Kit!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295378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1732</TotalTime>
  <Words>1591</Words>
  <Application>Microsoft Office PowerPoint</Application>
  <PresentationFormat>On-screen Show (4:3)</PresentationFormat>
  <Paragraphs>564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Nunito</vt:lpstr>
      <vt:lpstr>Trebuchet MS</vt:lpstr>
      <vt:lpstr>Wingdings 3</vt:lpstr>
      <vt:lpstr>Facet</vt:lpstr>
      <vt:lpstr>Year 6 SATs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SATs</dc:title>
  <dc:creator>kate trodd</dc:creator>
  <cp:lastModifiedBy>Sam Wojcik</cp:lastModifiedBy>
  <cp:revision>53</cp:revision>
  <dcterms:created xsi:type="dcterms:W3CDTF">2017-03-02T09:17:59Z</dcterms:created>
  <dcterms:modified xsi:type="dcterms:W3CDTF">2026-04-15T21:01:08Z</dcterms:modified>
</cp:coreProperties>
</file>