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68" r:id="rId5"/>
    <p:sldId id="259" r:id="rId6"/>
    <p:sldId id="260" r:id="rId7"/>
    <p:sldId id="261" r:id="rId8"/>
    <p:sldId id="262" r:id="rId9"/>
    <p:sldId id="263" r:id="rId10"/>
    <p:sldId id="264" r:id="rId11"/>
    <p:sldId id="265" r:id="rId12"/>
    <p:sldId id="266" r:id="rId13"/>
  </p:sldIdLst>
  <p:sldSz cx="18288000" cy="10287000"/>
  <p:notesSz cx="6858000" cy="9144000"/>
  <p:embeddedFontLst>
    <p:embeddedFont>
      <p:font typeface="Calibri" panose="020F0502020204030204" pitchFamily="34" charset="0"/>
      <p:regular r:id="rId14"/>
      <p:bold r:id="rId15"/>
      <p:italic r:id="rId16"/>
      <p:boldItalic r:id="rId17"/>
    </p:embeddedFont>
    <p:embeddedFont>
      <p:font typeface="Playpen Sans" panose="020B0604020202020204" charset="0"/>
      <p:regular r:id="rId18"/>
    </p:embeddedFont>
    <p:embeddedFont>
      <p:font typeface="Playpen Sans Bold"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2" d="100"/>
          <a:sy n="52" d="100"/>
        </p:scale>
        <p:origin x="754" y="1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20.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32" Type="http://schemas.openxmlformats.org/officeDocument/2006/relationships/image" Target="../media/image31.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0.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29.png"/></Relationships>
</file>

<file path=ppt/slides/_rels/slide2.xml.rels><?xml version="1.0" encoding="UTF-8" standalone="yes"?>
<Relationships xmlns="http://schemas.openxmlformats.org/package/2006/relationships"><Relationship Id="rId13" Type="http://schemas.openxmlformats.org/officeDocument/2006/relationships/image" Target="../media/image35.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37.svg"/><Relationship Id="rId34" Type="http://schemas.openxmlformats.org/officeDocument/2006/relationships/image" Target="../media/image41.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4.svg"/><Relationship Id="rId33" Type="http://schemas.openxmlformats.org/officeDocument/2006/relationships/image" Target="../media/image40.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36.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32" Type="http://schemas.openxmlformats.org/officeDocument/2006/relationships/image" Target="../media/image31.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9.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38.png"/><Relationship Id="rId8" Type="http://schemas.openxmlformats.org/officeDocument/2006/relationships/image" Target="../media/image32.png"/></Relationships>
</file>

<file path=ppt/slides/_rels/slide3.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37.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36.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32" Type="http://schemas.openxmlformats.org/officeDocument/2006/relationships/image" Target="../media/image31.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9.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38.png"/></Relationships>
</file>

<file path=ppt/slides/_rels/slide4.xml.rels><?xml version="1.0" encoding="UTF-8" standalone="yes"?>
<Relationships xmlns="http://schemas.openxmlformats.org/package/2006/relationships"><Relationship Id="rId13" Type="http://schemas.openxmlformats.org/officeDocument/2006/relationships/image" Target="../media/image35.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37.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4.svg"/><Relationship Id="rId33" Type="http://schemas.openxmlformats.org/officeDocument/2006/relationships/image" Target="../media/image42.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36.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32" Type="http://schemas.openxmlformats.org/officeDocument/2006/relationships/image" Target="../media/image31.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9.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38.png"/><Relationship Id="rId8" Type="http://schemas.openxmlformats.org/officeDocument/2006/relationships/image" Target="../media/image32.png"/></Relationships>
</file>

<file path=ppt/slides/_rels/slide5.xml.rels><?xml version="1.0" encoding="UTF-8" standalone="yes"?>
<Relationships xmlns="http://schemas.openxmlformats.org/package/2006/relationships"><Relationship Id="rId13" Type="http://schemas.openxmlformats.org/officeDocument/2006/relationships/image" Target="../media/image35.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37.svg"/><Relationship Id="rId34" Type="http://schemas.openxmlformats.org/officeDocument/2006/relationships/image" Target="../media/image44.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4.svg"/><Relationship Id="rId33" Type="http://schemas.openxmlformats.org/officeDocument/2006/relationships/image" Target="../media/image43.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36.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32" Type="http://schemas.openxmlformats.org/officeDocument/2006/relationships/image" Target="../media/image31.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36" Type="http://schemas.openxmlformats.org/officeDocument/2006/relationships/image" Target="../media/image46.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9.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38.png"/><Relationship Id="rId35" Type="http://schemas.openxmlformats.org/officeDocument/2006/relationships/image" Target="../media/image45.png"/><Relationship Id="rId8" Type="http://schemas.openxmlformats.org/officeDocument/2006/relationships/image" Target="../media/image32.png"/></Relationships>
</file>

<file path=ppt/slides/_rels/slide6.xml.rels><?xml version="1.0" encoding="UTF-8" standalone="yes"?>
<Relationships xmlns="http://schemas.openxmlformats.org/package/2006/relationships"><Relationship Id="rId13" Type="http://schemas.openxmlformats.org/officeDocument/2006/relationships/image" Target="../media/image35.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37.svg"/><Relationship Id="rId34" Type="http://schemas.openxmlformats.org/officeDocument/2006/relationships/image" Target="../media/image48.pn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4.svg"/><Relationship Id="rId33" Type="http://schemas.openxmlformats.org/officeDocument/2006/relationships/image" Target="../media/image47.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36.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32" Type="http://schemas.openxmlformats.org/officeDocument/2006/relationships/image" Target="../media/image31.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9.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38.png"/><Relationship Id="rId8" Type="http://schemas.openxmlformats.org/officeDocument/2006/relationships/image" Target="../media/image32.png"/></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36.png"/><Relationship Id="rId26" Type="http://schemas.openxmlformats.org/officeDocument/2006/relationships/image" Target="../media/image38.png"/><Relationship Id="rId3" Type="http://schemas.openxmlformats.org/officeDocument/2006/relationships/image" Target="../media/image2.svg"/><Relationship Id="rId21" Type="http://schemas.openxmlformats.org/officeDocument/2006/relationships/image" Target="../media/image22.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21.png"/><Relationship Id="rId29"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5.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4.svg"/><Relationship Id="rId28" Type="http://schemas.openxmlformats.org/officeDocument/2006/relationships/image" Target="../media/image31.png"/><Relationship Id="rId10" Type="http://schemas.openxmlformats.org/officeDocument/2006/relationships/image" Target="../media/image9.png"/><Relationship Id="rId19" Type="http://schemas.openxmlformats.org/officeDocument/2006/relationships/image" Target="../media/image37.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3.png"/><Relationship Id="rId27" Type="http://schemas.openxmlformats.org/officeDocument/2006/relationships/image" Target="../media/image39.svg"/></Relationships>
</file>

<file path=ppt/slides/_rels/slide8.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36.png"/><Relationship Id="rId26" Type="http://schemas.openxmlformats.org/officeDocument/2006/relationships/image" Target="../media/image38.png"/><Relationship Id="rId3" Type="http://schemas.openxmlformats.org/officeDocument/2006/relationships/image" Target="../media/image2.svg"/><Relationship Id="rId21" Type="http://schemas.openxmlformats.org/officeDocument/2006/relationships/image" Target="../media/image22.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21.png"/><Relationship Id="rId29"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5.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4.svg"/><Relationship Id="rId28" Type="http://schemas.openxmlformats.org/officeDocument/2006/relationships/image" Target="../media/image31.png"/><Relationship Id="rId10" Type="http://schemas.openxmlformats.org/officeDocument/2006/relationships/image" Target="../media/image9.png"/><Relationship Id="rId19" Type="http://schemas.openxmlformats.org/officeDocument/2006/relationships/image" Target="../media/image37.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3.png"/><Relationship Id="rId27" Type="http://schemas.openxmlformats.org/officeDocument/2006/relationships/image" Target="../media/image39.sv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36.png"/><Relationship Id="rId26" Type="http://schemas.openxmlformats.org/officeDocument/2006/relationships/image" Target="../media/image38.png"/><Relationship Id="rId3" Type="http://schemas.openxmlformats.org/officeDocument/2006/relationships/image" Target="../media/image2.svg"/><Relationship Id="rId21" Type="http://schemas.openxmlformats.org/officeDocument/2006/relationships/image" Target="../media/image22.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21.png"/><Relationship Id="rId29"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5.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4.svg"/><Relationship Id="rId28" Type="http://schemas.openxmlformats.org/officeDocument/2006/relationships/image" Target="../media/image31.png"/><Relationship Id="rId10" Type="http://schemas.openxmlformats.org/officeDocument/2006/relationships/image" Target="../media/image9.png"/><Relationship Id="rId19" Type="http://schemas.openxmlformats.org/officeDocument/2006/relationships/image" Target="../media/image37.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3.png"/><Relationship Id="rId27" Type="http://schemas.openxmlformats.org/officeDocument/2006/relationships/image" Target="../media/image39.sv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36.png"/><Relationship Id="rId26" Type="http://schemas.openxmlformats.org/officeDocument/2006/relationships/image" Target="../media/image38.png"/><Relationship Id="rId3" Type="http://schemas.openxmlformats.org/officeDocument/2006/relationships/image" Target="../media/image2.svg"/><Relationship Id="rId21" Type="http://schemas.openxmlformats.org/officeDocument/2006/relationships/image" Target="../media/image22.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21.png"/><Relationship Id="rId29"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5.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4.svg"/><Relationship Id="rId28" Type="http://schemas.openxmlformats.org/officeDocument/2006/relationships/image" Target="../media/image31.png"/><Relationship Id="rId10" Type="http://schemas.openxmlformats.org/officeDocument/2006/relationships/image" Target="../media/image9.png"/><Relationship Id="rId19" Type="http://schemas.openxmlformats.org/officeDocument/2006/relationships/image" Target="../media/image37.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3.png"/><Relationship Id="rId27" Type="http://schemas.openxmlformats.org/officeDocument/2006/relationships/image" Target="../media/image39.sv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36.png"/><Relationship Id="rId26" Type="http://schemas.openxmlformats.org/officeDocument/2006/relationships/image" Target="../media/image38.png"/><Relationship Id="rId3" Type="http://schemas.openxmlformats.org/officeDocument/2006/relationships/image" Target="../media/image2.svg"/><Relationship Id="rId21" Type="http://schemas.openxmlformats.org/officeDocument/2006/relationships/image" Target="../media/image22.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6.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5.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4.svg"/><Relationship Id="rId28" Type="http://schemas.openxmlformats.org/officeDocument/2006/relationships/image" Target="../media/image31.png"/><Relationship Id="rId10" Type="http://schemas.openxmlformats.org/officeDocument/2006/relationships/image" Target="../media/image9.png"/><Relationship Id="rId19" Type="http://schemas.openxmlformats.org/officeDocument/2006/relationships/image" Target="../media/image37.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3.png"/><Relationship Id="rId27" Type="http://schemas.openxmlformats.org/officeDocument/2006/relationships/image" Target="../media/image39.svg"/></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37.svg"/><Relationship Id="rId7" Type="http://schemas.openxmlformats.org/officeDocument/2006/relationships/image" Target="../media/image6.svg"/><Relationship Id="rId12" Type="http://schemas.openxmlformats.org/officeDocument/2006/relationships/image" Target="../media/image34.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36.png"/><Relationship Id="rId29"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31" Type="http://schemas.openxmlformats.org/officeDocument/2006/relationships/image" Target="../media/image39.svg"/><Relationship Id="rId4" Type="http://schemas.openxmlformats.org/officeDocument/2006/relationships/image" Target="../media/image3.png"/><Relationship Id="rId9" Type="http://schemas.openxmlformats.org/officeDocument/2006/relationships/image" Target="../media/image33.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 Id="rId30"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075548" y="-1215918"/>
            <a:ext cx="2766605" cy="2782268"/>
          </a:xfrm>
          <a:custGeom>
            <a:avLst/>
            <a:gdLst/>
            <a:ahLst/>
            <a:cxnLst/>
            <a:rect l="l" t="t" r="r" b="b"/>
            <a:pathLst>
              <a:path w="2766605" h="2782268">
                <a:moveTo>
                  <a:pt x="0" y="0"/>
                </a:moveTo>
                <a:lnTo>
                  <a:pt x="2766604" y="0"/>
                </a:lnTo>
                <a:lnTo>
                  <a:pt x="2766604" y="2782269"/>
                </a:lnTo>
                <a:lnTo>
                  <a:pt x="0" y="27822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4734613"/>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7446346" y="-67826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305423" y="3658367"/>
            <a:ext cx="3073460" cy="2152493"/>
          </a:xfrm>
          <a:custGeom>
            <a:avLst/>
            <a:gdLst/>
            <a:ahLst/>
            <a:cxnLst/>
            <a:rect l="l" t="t" r="r" b="b"/>
            <a:pathLst>
              <a:path w="3073460" h="2152493">
                <a:moveTo>
                  <a:pt x="0" y="0"/>
                </a:moveTo>
                <a:lnTo>
                  <a:pt x="3073459" y="0"/>
                </a:lnTo>
                <a:lnTo>
                  <a:pt x="3073459"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3324511" y="449046"/>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TextBox 17"/>
          <p:cNvSpPr txBox="1"/>
          <p:nvPr/>
        </p:nvSpPr>
        <p:spPr>
          <a:xfrm>
            <a:off x="2879052" y="2993561"/>
            <a:ext cx="12529897" cy="4010322"/>
          </a:xfrm>
          <a:prstGeom prst="rect">
            <a:avLst/>
          </a:prstGeom>
        </p:spPr>
        <p:txBody>
          <a:bodyPr lIns="0" tIns="0" rIns="0" bIns="0" rtlCol="0" anchor="t">
            <a:spAutoFit/>
          </a:bodyPr>
          <a:lstStyle/>
          <a:p>
            <a:pPr algn="ctr">
              <a:lnSpc>
                <a:spcPts val="15249"/>
              </a:lnSpc>
            </a:pPr>
            <a:r>
              <a:rPr lang="en-US" sz="16397">
                <a:solidFill>
                  <a:srgbClr val="257167"/>
                </a:solidFill>
                <a:latin typeface="Playpen Sans"/>
                <a:ea typeface="Playpen Sans"/>
                <a:cs typeface="Playpen Sans"/>
                <a:sym typeface="Playpen Sans"/>
              </a:rPr>
              <a:t>Welcome to Year 1</a:t>
            </a:r>
          </a:p>
        </p:txBody>
      </p:sp>
      <p:sp>
        <p:nvSpPr>
          <p:cNvPr id="18" name="Freeform 18"/>
          <p:cNvSpPr/>
          <p:nvPr/>
        </p:nvSpPr>
        <p:spPr>
          <a:xfrm>
            <a:off x="13141517" y="5459453"/>
            <a:ext cx="3076155" cy="3086873"/>
          </a:xfrm>
          <a:custGeom>
            <a:avLst/>
            <a:gdLst/>
            <a:ahLst/>
            <a:cxnLst/>
            <a:rect l="l" t="t" r="r" b="b"/>
            <a:pathLst>
              <a:path w="3076155" h="3086873">
                <a:moveTo>
                  <a:pt x="0" y="0"/>
                </a:moveTo>
                <a:lnTo>
                  <a:pt x="3076154" y="0"/>
                </a:lnTo>
                <a:lnTo>
                  <a:pt x="3076154" y="3086873"/>
                </a:lnTo>
                <a:lnTo>
                  <a:pt x="0" y="3086873"/>
                </a:lnTo>
                <a:lnTo>
                  <a:pt x="0" y="0"/>
                </a:lnTo>
                <a:close/>
              </a:path>
            </a:pathLst>
          </a:custGeom>
          <a:blipFill>
            <a:blip r:embed="rId32"/>
            <a:stretch>
              <a:fillRect/>
            </a:stretch>
          </a:blipFill>
        </p:spPr>
      </p:sp>
      <p:sp>
        <p:nvSpPr>
          <p:cNvPr id="19" name="TextBox 19"/>
          <p:cNvSpPr txBox="1"/>
          <p:nvPr/>
        </p:nvSpPr>
        <p:spPr>
          <a:xfrm>
            <a:off x="4378478" y="6907639"/>
            <a:ext cx="9531044" cy="804900"/>
          </a:xfrm>
          <a:prstGeom prst="rect">
            <a:avLst/>
          </a:prstGeom>
        </p:spPr>
        <p:txBody>
          <a:bodyPr lIns="0" tIns="0" rIns="0" bIns="0" rtlCol="0" anchor="t">
            <a:spAutoFit/>
          </a:bodyPr>
          <a:lstStyle/>
          <a:p>
            <a:pPr algn="ctr">
              <a:lnSpc>
                <a:spcPts val="6560"/>
              </a:lnSpc>
              <a:spcBef>
                <a:spcPct val="0"/>
              </a:spcBef>
            </a:pPr>
            <a:r>
              <a:rPr lang="en-US" sz="4686">
                <a:solidFill>
                  <a:srgbClr val="000000"/>
                </a:solidFill>
                <a:latin typeface="Playpen Sans"/>
                <a:ea typeface="Playpen Sans"/>
                <a:cs typeface="Playpen Sans"/>
                <a:sym typeface="Playpen Sans"/>
              </a:rPr>
              <a:t>Meet the teachers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075548" y="-1391134"/>
            <a:ext cx="2766605" cy="2782268"/>
          </a:xfrm>
          <a:custGeom>
            <a:avLst/>
            <a:gdLst/>
            <a:ahLst/>
            <a:cxnLst/>
            <a:rect l="l" t="t" r="r" b="b"/>
            <a:pathLst>
              <a:path w="2766605" h="2782268">
                <a:moveTo>
                  <a:pt x="0" y="0"/>
                </a:moveTo>
                <a:lnTo>
                  <a:pt x="2766604" y="0"/>
                </a:lnTo>
                <a:lnTo>
                  <a:pt x="2766604" y="2782268"/>
                </a:lnTo>
                <a:lnTo>
                  <a:pt x="0" y="278226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5362402"/>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7446346" y="-67826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305423" y="4698041"/>
            <a:ext cx="3073460" cy="2152493"/>
          </a:xfrm>
          <a:custGeom>
            <a:avLst/>
            <a:gdLst/>
            <a:ahLst/>
            <a:cxnLst/>
            <a:rect l="l" t="t" r="r" b="b"/>
            <a:pathLst>
              <a:path w="3073460" h="2152493">
                <a:moveTo>
                  <a:pt x="0" y="0"/>
                </a:moveTo>
                <a:lnTo>
                  <a:pt x="3073459" y="0"/>
                </a:lnTo>
                <a:lnTo>
                  <a:pt x="3073459"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3129120" y="786770"/>
            <a:ext cx="1363053" cy="1559162"/>
          </a:xfrm>
          <a:custGeom>
            <a:avLst/>
            <a:gdLst/>
            <a:ahLst/>
            <a:cxnLst/>
            <a:rect l="l" t="t" r="r" b="b"/>
            <a:pathLst>
              <a:path w="1363053" h="1559162">
                <a:moveTo>
                  <a:pt x="0" y="0"/>
                </a:moveTo>
                <a:lnTo>
                  <a:pt x="1363053" y="0"/>
                </a:lnTo>
                <a:lnTo>
                  <a:pt x="1363053" y="1559161"/>
                </a:lnTo>
                <a:lnTo>
                  <a:pt x="0" y="1559161"/>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TextBox 17"/>
          <p:cNvSpPr txBox="1"/>
          <p:nvPr/>
        </p:nvSpPr>
        <p:spPr>
          <a:xfrm>
            <a:off x="1670667" y="1015370"/>
            <a:ext cx="15572720" cy="2150494"/>
          </a:xfrm>
          <a:prstGeom prst="rect">
            <a:avLst/>
          </a:prstGeom>
        </p:spPr>
        <p:txBody>
          <a:bodyPr lIns="0" tIns="0" rIns="0" bIns="0" rtlCol="0" anchor="t">
            <a:spAutoFit/>
          </a:bodyPr>
          <a:lstStyle/>
          <a:p>
            <a:pPr algn="ctr">
              <a:lnSpc>
                <a:spcPts val="8208"/>
              </a:lnSpc>
            </a:pPr>
            <a:r>
              <a:rPr lang="en-US" sz="8826">
                <a:solidFill>
                  <a:srgbClr val="257167"/>
                </a:solidFill>
                <a:latin typeface="Playpen Sans"/>
                <a:ea typeface="Playpen Sans"/>
                <a:cs typeface="Playpen Sans"/>
                <a:sym typeface="Playpen Sans"/>
              </a:rPr>
              <a:t>Our school day and attendance</a:t>
            </a:r>
          </a:p>
        </p:txBody>
      </p:sp>
      <p:sp>
        <p:nvSpPr>
          <p:cNvPr id="18" name="TextBox 18"/>
          <p:cNvSpPr txBox="1"/>
          <p:nvPr/>
        </p:nvSpPr>
        <p:spPr>
          <a:xfrm>
            <a:off x="795588" y="3650715"/>
            <a:ext cx="16447799" cy="5314526"/>
          </a:xfrm>
          <a:prstGeom prst="rect">
            <a:avLst/>
          </a:prstGeom>
        </p:spPr>
        <p:txBody>
          <a:bodyPr lIns="0" tIns="0" rIns="0" bIns="0" rtlCol="0" anchor="t">
            <a:spAutoFit/>
          </a:bodyPr>
          <a:lstStyle/>
          <a:p>
            <a:pPr algn="ctr">
              <a:lnSpc>
                <a:spcPts val="4223"/>
              </a:lnSpc>
            </a:pPr>
            <a:r>
              <a:rPr lang="en-US" sz="3016">
                <a:solidFill>
                  <a:srgbClr val="000000"/>
                </a:solidFill>
                <a:latin typeface="Playpen Sans"/>
                <a:ea typeface="Playpen Sans"/>
                <a:cs typeface="Playpen Sans"/>
                <a:sym typeface="Playpen Sans"/>
              </a:rPr>
              <a:t>The school gates open at </a:t>
            </a:r>
            <a:r>
              <a:rPr lang="en-US" sz="3016" b="1">
                <a:solidFill>
                  <a:srgbClr val="000000"/>
                </a:solidFill>
                <a:latin typeface="Playpen Sans Bold"/>
                <a:ea typeface="Playpen Sans Bold"/>
                <a:cs typeface="Playpen Sans Bold"/>
                <a:sym typeface="Playpen Sans Bold"/>
              </a:rPr>
              <a:t>8:35am</a:t>
            </a:r>
            <a:r>
              <a:rPr lang="en-US" sz="3016">
                <a:solidFill>
                  <a:srgbClr val="000000"/>
                </a:solidFill>
                <a:latin typeface="Playpen Sans"/>
                <a:ea typeface="Playpen Sans"/>
                <a:cs typeface="Playpen Sans"/>
                <a:sym typeface="Playpen Sans"/>
              </a:rPr>
              <a:t> and we will open the Year 1 gates at </a:t>
            </a:r>
            <a:r>
              <a:rPr lang="en-US" sz="3016" b="1">
                <a:solidFill>
                  <a:srgbClr val="000000"/>
                </a:solidFill>
                <a:latin typeface="Playpen Sans Bold"/>
                <a:ea typeface="Playpen Sans Bold"/>
                <a:cs typeface="Playpen Sans Bold"/>
                <a:sym typeface="Playpen Sans Bold"/>
              </a:rPr>
              <a:t>8:40am</a:t>
            </a:r>
            <a:r>
              <a:rPr lang="en-US" sz="3016">
                <a:solidFill>
                  <a:srgbClr val="000000"/>
                </a:solidFill>
                <a:latin typeface="Playpen Sans"/>
                <a:ea typeface="Playpen Sans"/>
                <a:cs typeface="Playpen Sans"/>
                <a:sym typeface="Playpen Sans"/>
              </a:rPr>
              <a:t>. </a:t>
            </a:r>
          </a:p>
          <a:p>
            <a:pPr algn="ctr">
              <a:lnSpc>
                <a:spcPts val="4223"/>
              </a:lnSpc>
            </a:pPr>
            <a:r>
              <a:rPr lang="en-US" sz="3016">
                <a:solidFill>
                  <a:srgbClr val="000000"/>
                </a:solidFill>
                <a:latin typeface="Playpen Sans"/>
                <a:ea typeface="Playpen Sans"/>
                <a:cs typeface="Playpen Sans"/>
                <a:sym typeface="Playpen Sans"/>
              </a:rPr>
              <a:t>We kindly ask that unless its raining, you stay behind the blue gates in the mornings.</a:t>
            </a:r>
          </a:p>
          <a:p>
            <a:pPr algn="ctr">
              <a:lnSpc>
                <a:spcPts val="4223"/>
              </a:lnSpc>
            </a:pPr>
            <a:r>
              <a:rPr lang="en-US" sz="3016">
                <a:solidFill>
                  <a:srgbClr val="000000"/>
                </a:solidFill>
                <a:latin typeface="Playpen Sans"/>
                <a:ea typeface="Playpen Sans"/>
                <a:cs typeface="Playpen Sans"/>
                <a:sym typeface="Playpen Sans"/>
              </a:rPr>
              <a:t>Please try to arrive at school on time as learning starts as soon as the children arrive with their morning activities. </a:t>
            </a:r>
          </a:p>
          <a:p>
            <a:pPr algn="ctr">
              <a:lnSpc>
                <a:spcPts val="4223"/>
              </a:lnSpc>
            </a:pPr>
            <a:endParaRPr lang="en-US" sz="3016">
              <a:solidFill>
                <a:srgbClr val="000000"/>
              </a:solidFill>
              <a:latin typeface="Playpen Sans"/>
              <a:ea typeface="Playpen Sans"/>
              <a:cs typeface="Playpen Sans"/>
              <a:sym typeface="Playpen Sans"/>
            </a:endParaRPr>
          </a:p>
          <a:p>
            <a:pPr algn="ctr">
              <a:lnSpc>
                <a:spcPts val="4223"/>
              </a:lnSpc>
            </a:pPr>
            <a:r>
              <a:rPr lang="en-US" sz="3016">
                <a:solidFill>
                  <a:srgbClr val="000000"/>
                </a:solidFill>
                <a:latin typeface="Playpen Sans"/>
                <a:ea typeface="Playpen Sans"/>
                <a:cs typeface="Playpen Sans"/>
                <a:sym typeface="Playpen Sans"/>
              </a:rPr>
              <a:t>The school day finishes at </a:t>
            </a:r>
            <a:r>
              <a:rPr lang="en-US" sz="3016" b="1">
                <a:solidFill>
                  <a:srgbClr val="000000"/>
                </a:solidFill>
                <a:latin typeface="Playpen Sans Bold"/>
                <a:ea typeface="Playpen Sans Bold"/>
                <a:cs typeface="Playpen Sans Bold"/>
                <a:sym typeface="Playpen Sans Bold"/>
              </a:rPr>
              <a:t>3:20pm</a:t>
            </a:r>
            <a:r>
              <a:rPr lang="en-US" sz="3016">
                <a:solidFill>
                  <a:srgbClr val="000000"/>
                </a:solidFill>
                <a:latin typeface="Playpen Sans"/>
                <a:ea typeface="Playpen Sans"/>
                <a:cs typeface="Playpen Sans"/>
                <a:sym typeface="Playpen Sans"/>
              </a:rPr>
              <a:t> and we kindly ask that children do not play with any of the equipment outside the classrooms or on the playground after school. </a:t>
            </a:r>
          </a:p>
          <a:p>
            <a:pPr algn="ctr">
              <a:lnSpc>
                <a:spcPts val="4223"/>
              </a:lnSpc>
            </a:pPr>
            <a:endParaRPr lang="en-US" sz="3016">
              <a:solidFill>
                <a:srgbClr val="000000"/>
              </a:solidFill>
              <a:latin typeface="Playpen Sans"/>
              <a:ea typeface="Playpen Sans"/>
              <a:cs typeface="Playpen Sans"/>
              <a:sym typeface="Playpen Sans"/>
            </a:endParaRPr>
          </a:p>
          <a:p>
            <a:pPr algn="ctr">
              <a:lnSpc>
                <a:spcPts val="4223"/>
              </a:lnSpc>
              <a:spcBef>
                <a:spcPct val="0"/>
              </a:spcBef>
            </a:pPr>
            <a:r>
              <a:rPr lang="en-US" sz="3016">
                <a:solidFill>
                  <a:srgbClr val="000000"/>
                </a:solidFill>
                <a:latin typeface="Playpen Sans"/>
                <a:ea typeface="Playpen Sans"/>
                <a:cs typeface="Playpen Sans"/>
                <a:sym typeface="Playpen Sans"/>
              </a:rPr>
              <a:t>If your child is ill, has an appointment or you are going on holiday, please let the office know and they will pass this on to us. </a:t>
            </a:r>
          </a:p>
        </p:txBody>
      </p:sp>
      <p:sp>
        <p:nvSpPr>
          <p:cNvPr id="19" name="Freeform 19"/>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32"/>
            <a:stretch>
              <a:fillRect/>
            </a:stretch>
          </a:blipFill>
        </p:spPr>
      </p:sp>
      <p:sp>
        <p:nvSpPr>
          <p:cNvPr id="20" name="Freeform 20"/>
          <p:cNvSpPr/>
          <p:nvPr/>
        </p:nvSpPr>
        <p:spPr>
          <a:xfrm rot="-716574">
            <a:off x="606006" y="1254752"/>
            <a:ext cx="2439962" cy="2439962"/>
          </a:xfrm>
          <a:custGeom>
            <a:avLst/>
            <a:gdLst/>
            <a:ahLst/>
            <a:cxnLst/>
            <a:rect l="l" t="t" r="r" b="b"/>
            <a:pathLst>
              <a:path w="2439962" h="2439962">
                <a:moveTo>
                  <a:pt x="0" y="0"/>
                </a:moveTo>
                <a:lnTo>
                  <a:pt x="2439962" y="0"/>
                </a:lnTo>
                <a:lnTo>
                  <a:pt x="2439962" y="2439962"/>
                </a:lnTo>
                <a:lnTo>
                  <a:pt x="0" y="2439962"/>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6458850" y="-430324"/>
            <a:ext cx="2766605" cy="2782268"/>
          </a:xfrm>
          <a:custGeom>
            <a:avLst/>
            <a:gdLst/>
            <a:ahLst/>
            <a:cxnLst/>
            <a:rect l="l" t="t" r="r" b="b"/>
            <a:pathLst>
              <a:path w="2766605" h="2782268">
                <a:moveTo>
                  <a:pt x="0" y="0"/>
                </a:moveTo>
                <a:lnTo>
                  <a:pt x="2766605" y="0"/>
                </a:lnTo>
                <a:lnTo>
                  <a:pt x="2766605" y="2782268"/>
                </a:lnTo>
                <a:lnTo>
                  <a:pt x="0" y="278226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5688096"/>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9373176" y="-478340"/>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462859" y="4734613"/>
            <a:ext cx="3073460" cy="2152493"/>
          </a:xfrm>
          <a:custGeom>
            <a:avLst/>
            <a:gdLst/>
            <a:ahLst/>
            <a:cxnLst/>
            <a:rect l="l" t="t" r="r" b="b"/>
            <a:pathLst>
              <a:path w="3073460" h="2152493">
                <a:moveTo>
                  <a:pt x="0" y="0"/>
                </a:moveTo>
                <a:lnTo>
                  <a:pt x="3073460" y="0"/>
                </a:lnTo>
                <a:lnTo>
                  <a:pt x="3073460"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1028700" y="2351944"/>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Freeform 17"/>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32"/>
            <a:stretch>
              <a:fillRect/>
            </a:stretch>
          </a:blipFill>
        </p:spPr>
      </p:sp>
      <p:sp>
        <p:nvSpPr>
          <p:cNvPr id="18" name="TextBox 18"/>
          <p:cNvSpPr txBox="1"/>
          <p:nvPr/>
        </p:nvSpPr>
        <p:spPr>
          <a:xfrm>
            <a:off x="1670667" y="1015370"/>
            <a:ext cx="15572720" cy="1112269"/>
          </a:xfrm>
          <a:prstGeom prst="rect">
            <a:avLst/>
          </a:prstGeom>
        </p:spPr>
        <p:txBody>
          <a:bodyPr lIns="0" tIns="0" rIns="0" bIns="0" rtlCol="0" anchor="t">
            <a:spAutoFit/>
          </a:bodyPr>
          <a:lstStyle/>
          <a:p>
            <a:pPr algn="ctr">
              <a:lnSpc>
                <a:spcPts val="8208"/>
              </a:lnSpc>
            </a:pPr>
            <a:r>
              <a:rPr lang="en-US" sz="8826">
                <a:solidFill>
                  <a:srgbClr val="257167"/>
                </a:solidFill>
                <a:latin typeface="Playpen Sans"/>
                <a:ea typeface="Playpen Sans"/>
                <a:cs typeface="Playpen Sans"/>
                <a:sym typeface="Playpen Sans"/>
              </a:rPr>
              <a:t>Admin Bits</a:t>
            </a:r>
          </a:p>
        </p:txBody>
      </p:sp>
      <p:sp>
        <p:nvSpPr>
          <p:cNvPr id="19" name="TextBox 19"/>
          <p:cNvSpPr txBox="1"/>
          <p:nvPr/>
        </p:nvSpPr>
        <p:spPr>
          <a:xfrm>
            <a:off x="1784792" y="2895990"/>
            <a:ext cx="15588633" cy="4540345"/>
          </a:xfrm>
          <a:prstGeom prst="rect">
            <a:avLst/>
          </a:prstGeom>
        </p:spPr>
        <p:txBody>
          <a:bodyPr lIns="0" tIns="0" rIns="0" bIns="0" rtlCol="0" anchor="t">
            <a:spAutoFit/>
          </a:bodyPr>
          <a:lstStyle/>
          <a:p>
            <a:pPr marL="783160" lvl="1" indent="-391580" algn="l">
              <a:lnSpc>
                <a:spcPts val="5078"/>
              </a:lnSpc>
              <a:buFont typeface="Arial"/>
              <a:buChar char="•"/>
            </a:pPr>
            <a:r>
              <a:rPr lang="en-US" sz="3627" dirty="0">
                <a:solidFill>
                  <a:srgbClr val="000000"/>
                </a:solidFill>
                <a:latin typeface="Playpen Sans"/>
                <a:ea typeface="Playpen Sans"/>
                <a:cs typeface="Playpen Sans"/>
                <a:sym typeface="Playpen Sans"/>
              </a:rPr>
              <a:t>Please name </a:t>
            </a:r>
            <a:r>
              <a:rPr lang="en-US" sz="3627" b="1" dirty="0">
                <a:solidFill>
                  <a:srgbClr val="000000"/>
                </a:solidFill>
                <a:latin typeface="Playpen Sans Bold"/>
                <a:ea typeface="Playpen Sans Bold"/>
                <a:cs typeface="Playpen Sans Bold"/>
                <a:sym typeface="Playpen Sans Bold"/>
              </a:rPr>
              <a:t>all </a:t>
            </a:r>
            <a:r>
              <a:rPr lang="en-US" sz="3627" dirty="0">
                <a:solidFill>
                  <a:srgbClr val="000000"/>
                </a:solidFill>
                <a:latin typeface="Playpen Sans"/>
                <a:ea typeface="Playpen Sans"/>
                <a:cs typeface="Playpen Sans"/>
                <a:sym typeface="Playpen Sans"/>
              </a:rPr>
              <a:t>items of clothing. </a:t>
            </a:r>
          </a:p>
          <a:p>
            <a:pPr marL="783160" lvl="1" indent="-391580" algn="l">
              <a:lnSpc>
                <a:spcPts val="5078"/>
              </a:lnSpc>
              <a:buFont typeface="Arial"/>
              <a:buChar char="•"/>
            </a:pPr>
            <a:r>
              <a:rPr lang="en-US" sz="3627" dirty="0">
                <a:solidFill>
                  <a:srgbClr val="000000"/>
                </a:solidFill>
                <a:latin typeface="Playpen Sans"/>
                <a:ea typeface="Playpen Sans"/>
                <a:cs typeface="Playpen Sans"/>
                <a:sym typeface="Playpen Sans"/>
              </a:rPr>
              <a:t>Please name water bottles. These should contain only water and please where possible, avoid putting them in book bags. </a:t>
            </a:r>
          </a:p>
          <a:p>
            <a:pPr marL="783160" lvl="1" indent="-391580" algn="l">
              <a:lnSpc>
                <a:spcPts val="5078"/>
              </a:lnSpc>
              <a:buFont typeface="Arial"/>
              <a:buChar char="•"/>
            </a:pPr>
            <a:r>
              <a:rPr lang="en-US" sz="3627" dirty="0">
                <a:solidFill>
                  <a:srgbClr val="000000"/>
                </a:solidFill>
                <a:latin typeface="Playpen Sans"/>
                <a:ea typeface="Playpen Sans"/>
                <a:cs typeface="Playpen Sans"/>
                <a:sym typeface="Playpen Sans"/>
              </a:rPr>
              <a:t>In Year 1, children are provided with a fruit or vegetable snack everyday. If you would like your child to bring their own fruit or vegetable snack in, please make sure it is in a named pot. </a:t>
            </a:r>
          </a:p>
          <a:p>
            <a:pPr marL="783160" lvl="1" indent="-391580" algn="l">
              <a:lnSpc>
                <a:spcPts val="5078"/>
              </a:lnSpc>
              <a:buFont typeface="Arial"/>
              <a:buChar char="•"/>
            </a:pPr>
            <a:r>
              <a:rPr lang="en-US" sz="3627" dirty="0">
                <a:solidFill>
                  <a:srgbClr val="000000"/>
                </a:solidFill>
                <a:latin typeface="Playpen Sans"/>
                <a:ea typeface="Playpen Sans"/>
                <a:cs typeface="Playpen Sans"/>
                <a:sym typeface="Playpen Sans"/>
              </a:rPr>
              <a:t>We kindly ask that children do not bring in toys from home.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6458850" y="-430324"/>
            <a:ext cx="2766605" cy="2782268"/>
          </a:xfrm>
          <a:custGeom>
            <a:avLst/>
            <a:gdLst/>
            <a:ahLst/>
            <a:cxnLst/>
            <a:rect l="l" t="t" r="r" b="b"/>
            <a:pathLst>
              <a:path w="2766605" h="2782268">
                <a:moveTo>
                  <a:pt x="0" y="0"/>
                </a:moveTo>
                <a:lnTo>
                  <a:pt x="2766605" y="0"/>
                </a:lnTo>
                <a:lnTo>
                  <a:pt x="2766605" y="2782268"/>
                </a:lnTo>
                <a:lnTo>
                  <a:pt x="0" y="278226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5688096"/>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9373176" y="-478340"/>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462859" y="4734613"/>
            <a:ext cx="3073460" cy="2152493"/>
          </a:xfrm>
          <a:custGeom>
            <a:avLst/>
            <a:gdLst/>
            <a:ahLst/>
            <a:cxnLst/>
            <a:rect l="l" t="t" r="r" b="b"/>
            <a:pathLst>
              <a:path w="3073460" h="2152493">
                <a:moveTo>
                  <a:pt x="0" y="0"/>
                </a:moveTo>
                <a:lnTo>
                  <a:pt x="3073460" y="0"/>
                </a:lnTo>
                <a:lnTo>
                  <a:pt x="3073460"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1028700" y="2351944"/>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Freeform 17"/>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32"/>
            <a:stretch>
              <a:fillRect/>
            </a:stretch>
          </a:blipFill>
        </p:spPr>
      </p:sp>
      <p:sp>
        <p:nvSpPr>
          <p:cNvPr id="18" name="TextBox 18"/>
          <p:cNvSpPr txBox="1"/>
          <p:nvPr/>
        </p:nvSpPr>
        <p:spPr>
          <a:xfrm>
            <a:off x="1670667" y="1015370"/>
            <a:ext cx="15572720" cy="1112269"/>
          </a:xfrm>
          <a:prstGeom prst="rect">
            <a:avLst/>
          </a:prstGeom>
        </p:spPr>
        <p:txBody>
          <a:bodyPr lIns="0" tIns="0" rIns="0" bIns="0" rtlCol="0" anchor="t">
            <a:spAutoFit/>
          </a:bodyPr>
          <a:lstStyle/>
          <a:p>
            <a:pPr algn="ctr">
              <a:lnSpc>
                <a:spcPts val="8208"/>
              </a:lnSpc>
            </a:pPr>
            <a:r>
              <a:rPr lang="en-US" sz="8826" dirty="0">
                <a:solidFill>
                  <a:srgbClr val="257167"/>
                </a:solidFill>
                <a:latin typeface="Playpen Sans"/>
                <a:ea typeface="Playpen Sans"/>
                <a:cs typeface="Playpen Sans"/>
                <a:sym typeface="Playpen Sans"/>
              </a:rPr>
              <a:t>Purple Mash </a:t>
            </a:r>
          </a:p>
        </p:txBody>
      </p:sp>
      <p:sp>
        <p:nvSpPr>
          <p:cNvPr id="19" name="TextBox 19"/>
          <p:cNvSpPr txBox="1"/>
          <p:nvPr/>
        </p:nvSpPr>
        <p:spPr>
          <a:xfrm>
            <a:off x="1784792" y="2895990"/>
            <a:ext cx="15588633" cy="2578270"/>
          </a:xfrm>
          <a:prstGeom prst="rect">
            <a:avLst/>
          </a:prstGeom>
        </p:spPr>
        <p:txBody>
          <a:bodyPr lIns="0" tIns="0" rIns="0" bIns="0" rtlCol="0" anchor="t">
            <a:spAutoFit/>
          </a:bodyPr>
          <a:lstStyle/>
          <a:p>
            <a:pPr marL="783160" lvl="1" indent="-391580" algn="l">
              <a:lnSpc>
                <a:spcPts val="5078"/>
              </a:lnSpc>
              <a:buFont typeface="Arial"/>
              <a:buChar char="•"/>
            </a:pPr>
            <a:r>
              <a:rPr lang="en-US" sz="3627" dirty="0">
                <a:solidFill>
                  <a:srgbClr val="000000"/>
                </a:solidFill>
                <a:latin typeface="Playpen Sans"/>
                <a:ea typeface="Playpen Sans"/>
                <a:cs typeface="Playpen Sans"/>
                <a:sym typeface="Playpen Sans"/>
              </a:rPr>
              <a:t>Login information in the back of reading records</a:t>
            </a:r>
          </a:p>
          <a:p>
            <a:pPr marL="783160" lvl="1" indent="-391580" algn="l">
              <a:lnSpc>
                <a:spcPts val="5078"/>
              </a:lnSpc>
              <a:buFont typeface="Arial"/>
              <a:buChar char="•"/>
            </a:pPr>
            <a:r>
              <a:rPr lang="en-US" sz="3627" dirty="0" err="1">
                <a:solidFill>
                  <a:srgbClr val="000000"/>
                </a:solidFill>
                <a:latin typeface="Playpen Sans"/>
                <a:ea typeface="Playpen Sans"/>
                <a:cs typeface="Playpen Sans"/>
                <a:sym typeface="Playpen Sans"/>
              </a:rPr>
              <a:t>PurpleMash</a:t>
            </a:r>
            <a:r>
              <a:rPr lang="en-US" sz="3627" dirty="0">
                <a:solidFill>
                  <a:srgbClr val="000000"/>
                </a:solidFill>
                <a:latin typeface="Playpen Sans"/>
                <a:ea typeface="Playpen Sans"/>
                <a:cs typeface="Playpen Sans"/>
                <a:sym typeface="Playpen Sans"/>
              </a:rPr>
              <a:t> To-Do’s are set for the children’s computing lessons so please don’t do these at home. </a:t>
            </a:r>
          </a:p>
          <a:p>
            <a:pPr marL="391580" lvl="1" algn="l">
              <a:lnSpc>
                <a:spcPts val="5078"/>
              </a:lnSpc>
            </a:pPr>
            <a:r>
              <a:rPr lang="en-US" sz="3627" dirty="0">
                <a:solidFill>
                  <a:srgbClr val="000000"/>
                </a:solidFill>
                <a:latin typeface="Playpen Sans"/>
                <a:ea typeface="Playpen Sans"/>
                <a:cs typeface="Playpen Sans"/>
                <a:sym typeface="Playpen Sans"/>
              </a:rPr>
              <a:t> </a:t>
            </a:r>
          </a:p>
        </p:txBody>
      </p:sp>
      <p:pic>
        <p:nvPicPr>
          <p:cNvPr id="20" name="Picture 19">
            <a:extLst>
              <a:ext uri="{FF2B5EF4-FFF2-40B4-BE49-F238E27FC236}">
                <a16:creationId xmlns:a16="http://schemas.microsoft.com/office/drawing/2014/main" id="{9E60CA46-0379-4D04-8803-54B4D3989E3D}"/>
              </a:ext>
            </a:extLst>
          </p:cNvPr>
          <p:cNvPicPr>
            <a:picLocks noChangeAspect="1"/>
          </p:cNvPicPr>
          <p:nvPr/>
        </p:nvPicPr>
        <p:blipFill>
          <a:blip r:embed="rId33"/>
          <a:stretch>
            <a:fillRect/>
          </a:stretch>
        </p:blipFill>
        <p:spPr>
          <a:xfrm>
            <a:off x="11423645" y="4569392"/>
            <a:ext cx="3741717" cy="3899334"/>
          </a:xfrm>
          <a:prstGeom prst="rect">
            <a:avLst/>
          </a:prstGeom>
        </p:spPr>
      </p:pic>
    </p:spTree>
    <p:extLst>
      <p:ext uri="{BB962C8B-B14F-4D97-AF65-F5344CB8AC3E}">
        <p14:creationId xmlns:p14="http://schemas.microsoft.com/office/powerpoint/2010/main" val="1094180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6458850" y="-430324"/>
            <a:ext cx="2766605" cy="2782268"/>
          </a:xfrm>
          <a:custGeom>
            <a:avLst/>
            <a:gdLst/>
            <a:ahLst/>
            <a:cxnLst/>
            <a:rect l="l" t="t" r="r" b="b"/>
            <a:pathLst>
              <a:path w="2766605" h="2782268">
                <a:moveTo>
                  <a:pt x="0" y="0"/>
                </a:moveTo>
                <a:lnTo>
                  <a:pt x="2766605" y="0"/>
                </a:lnTo>
                <a:lnTo>
                  <a:pt x="2766605" y="2782268"/>
                </a:lnTo>
                <a:lnTo>
                  <a:pt x="0" y="278226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5688096"/>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9373176" y="-478340"/>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462859" y="4734613"/>
            <a:ext cx="3073460" cy="2152493"/>
          </a:xfrm>
          <a:custGeom>
            <a:avLst/>
            <a:gdLst/>
            <a:ahLst/>
            <a:cxnLst/>
            <a:rect l="l" t="t" r="r" b="b"/>
            <a:pathLst>
              <a:path w="3073460" h="2152493">
                <a:moveTo>
                  <a:pt x="0" y="0"/>
                </a:moveTo>
                <a:lnTo>
                  <a:pt x="3073460" y="0"/>
                </a:lnTo>
                <a:lnTo>
                  <a:pt x="3073460"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1028700" y="2351944"/>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Freeform 17"/>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32"/>
            <a:stretch>
              <a:fillRect/>
            </a:stretch>
          </a:blipFill>
        </p:spPr>
      </p:sp>
      <p:sp>
        <p:nvSpPr>
          <p:cNvPr id="18" name="TextBox 18"/>
          <p:cNvSpPr txBox="1"/>
          <p:nvPr/>
        </p:nvSpPr>
        <p:spPr>
          <a:xfrm>
            <a:off x="1586816" y="228600"/>
            <a:ext cx="15572720" cy="1112269"/>
          </a:xfrm>
          <a:prstGeom prst="rect">
            <a:avLst/>
          </a:prstGeom>
        </p:spPr>
        <p:txBody>
          <a:bodyPr lIns="0" tIns="0" rIns="0" bIns="0" rtlCol="0" anchor="t">
            <a:spAutoFit/>
          </a:bodyPr>
          <a:lstStyle/>
          <a:p>
            <a:pPr algn="ctr">
              <a:lnSpc>
                <a:spcPts val="8208"/>
              </a:lnSpc>
            </a:pPr>
            <a:r>
              <a:rPr lang="en-US" sz="8826">
                <a:solidFill>
                  <a:srgbClr val="257167"/>
                </a:solidFill>
                <a:latin typeface="Playpen Sans"/>
                <a:ea typeface="Playpen Sans"/>
                <a:cs typeface="Playpen Sans"/>
                <a:sym typeface="Playpen Sans"/>
              </a:rPr>
              <a:t>PE</a:t>
            </a:r>
          </a:p>
        </p:txBody>
      </p:sp>
      <p:sp>
        <p:nvSpPr>
          <p:cNvPr id="19" name="TextBox 19"/>
          <p:cNvSpPr txBox="1"/>
          <p:nvPr/>
        </p:nvSpPr>
        <p:spPr>
          <a:xfrm>
            <a:off x="354649" y="1061265"/>
            <a:ext cx="11195446" cy="9066182"/>
          </a:xfrm>
          <a:prstGeom prst="rect">
            <a:avLst/>
          </a:prstGeom>
        </p:spPr>
        <p:txBody>
          <a:bodyPr lIns="0" tIns="0" rIns="0" bIns="0" rtlCol="0" anchor="t">
            <a:spAutoFit/>
          </a:bodyPr>
          <a:lstStyle/>
          <a:p>
            <a:pPr algn="l">
              <a:lnSpc>
                <a:spcPts val="4200"/>
              </a:lnSpc>
            </a:pPr>
            <a:r>
              <a:rPr lang="en-US" sz="3000" u="sng">
                <a:solidFill>
                  <a:srgbClr val="000000"/>
                </a:solidFill>
                <a:latin typeface="Playpen Sans"/>
                <a:ea typeface="Playpen Sans"/>
                <a:cs typeface="Playpen Sans"/>
                <a:sym typeface="Playpen Sans"/>
              </a:rPr>
              <a:t>PE kits should be: </a:t>
            </a:r>
          </a:p>
          <a:p>
            <a:pPr marL="647700" lvl="1" indent="-323850" algn="l">
              <a:lnSpc>
                <a:spcPts val="4200"/>
              </a:lnSpc>
              <a:buFont typeface="Arial"/>
              <a:buChar char="•"/>
            </a:pPr>
            <a:r>
              <a:rPr lang="en-US" sz="3000">
                <a:solidFill>
                  <a:srgbClr val="000000"/>
                </a:solidFill>
                <a:latin typeface="Playpen Sans"/>
                <a:ea typeface="Playpen Sans"/>
                <a:cs typeface="Playpen Sans"/>
                <a:sym typeface="Playpen Sans"/>
              </a:rPr>
              <a:t>Downview navy PE top or a plain white T-Shirt (without buttons)</a:t>
            </a:r>
          </a:p>
          <a:p>
            <a:pPr marL="647700" lvl="1" indent="-323850" algn="l">
              <a:lnSpc>
                <a:spcPts val="4200"/>
              </a:lnSpc>
              <a:buFont typeface="Arial"/>
              <a:buChar char="•"/>
            </a:pPr>
            <a:r>
              <a:rPr lang="en-US" sz="3000">
                <a:solidFill>
                  <a:srgbClr val="000000"/>
                </a:solidFill>
                <a:latin typeface="Playpen Sans"/>
                <a:ea typeface="Playpen Sans"/>
                <a:cs typeface="Playpen Sans"/>
                <a:sym typeface="Playpen Sans"/>
              </a:rPr>
              <a:t>Blue or black shorts</a:t>
            </a:r>
          </a:p>
          <a:p>
            <a:pPr marL="647700" lvl="1" indent="-323850" algn="l">
              <a:lnSpc>
                <a:spcPts val="4200"/>
              </a:lnSpc>
              <a:buFont typeface="Arial"/>
              <a:buChar char="•"/>
            </a:pPr>
            <a:r>
              <a:rPr lang="en-US" sz="3000">
                <a:solidFill>
                  <a:srgbClr val="000000"/>
                </a:solidFill>
                <a:latin typeface="Playpen Sans"/>
                <a:ea typeface="Playpen Sans"/>
                <a:cs typeface="Playpen Sans"/>
                <a:sym typeface="Playpen Sans"/>
              </a:rPr>
              <a:t>Trainers or plimsolls</a:t>
            </a:r>
          </a:p>
          <a:p>
            <a:pPr marL="647700" lvl="1" indent="-323850" algn="l">
              <a:lnSpc>
                <a:spcPts val="4200"/>
              </a:lnSpc>
              <a:buFont typeface="Arial"/>
              <a:buChar char="•"/>
            </a:pPr>
            <a:r>
              <a:rPr lang="en-US" sz="3000">
                <a:solidFill>
                  <a:srgbClr val="000000"/>
                </a:solidFill>
                <a:latin typeface="Playpen Sans"/>
                <a:ea typeface="Playpen Sans"/>
                <a:cs typeface="Playpen Sans"/>
                <a:sym typeface="Playpen Sans"/>
              </a:rPr>
              <a:t>Blue or black jogging bottoms or leggings and a blue or black sweatshirt (for outside use when cold). </a:t>
            </a:r>
          </a:p>
          <a:p>
            <a:pPr algn="l">
              <a:lnSpc>
                <a:spcPts val="4200"/>
              </a:lnSpc>
            </a:pPr>
            <a:endParaRPr lang="en-US" sz="3000">
              <a:solidFill>
                <a:srgbClr val="000000"/>
              </a:solidFill>
              <a:latin typeface="Playpen Sans"/>
              <a:ea typeface="Playpen Sans"/>
              <a:cs typeface="Playpen Sans"/>
              <a:sym typeface="Playpen Sans"/>
            </a:endParaRPr>
          </a:p>
          <a:p>
            <a:pPr algn="l">
              <a:lnSpc>
                <a:spcPts val="4200"/>
              </a:lnSpc>
            </a:pPr>
            <a:r>
              <a:rPr lang="en-US" sz="3000">
                <a:solidFill>
                  <a:srgbClr val="000000"/>
                </a:solidFill>
                <a:latin typeface="Playpen Sans"/>
                <a:ea typeface="Playpen Sans"/>
                <a:cs typeface="Playpen Sans"/>
                <a:sym typeface="Playpen Sans"/>
              </a:rPr>
              <a:t>Children are not allowed to wear jogging bottoms for indoor lessons due to safety reasons but may bring shorts to change into if the weather is cold (Leggings are permitted). Hooded sweatshirts are not allowed for PE as these can be a safety hazard. </a:t>
            </a:r>
          </a:p>
          <a:p>
            <a:pPr algn="l">
              <a:lnSpc>
                <a:spcPts val="4200"/>
              </a:lnSpc>
            </a:pPr>
            <a:endParaRPr lang="en-US" sz="3000">
              <a:solidFill>
                <a:srgbClr val="000000"/>
              </a:solidFill>
              <a:latin typeface="Playpen Sans"/>
              <a:ea typeface="Playpen Sans"/>
              <a:cs typeface="Playpen Sans"/>
              <a:sym typeface="Playpen Sans"/>
            </a:endParaRPr>
          </a:p>
          <a:p>
            <a:pPr algn="l">
              <a:lnSpc>
                <a:spcPts val="4200"/>
              </a:lnSpc>
            </a:pPr>
            <a:r>
              <a:rPr lang="en-US" sz="3000">
                <a:solidFill>
                  <a:srgbClr val="000000"/>
                </a:solidFill>
                <a:latin typeface="Playpen Sans"/>
                <a:ea typeface="Playpen Sans"/>
                <a:cs typeface="Playpen Sans"/>
                <a:sym typeface="Playpen Sans"/>
              </a:rPr>
              <a:t>No earrings or jewellery on PE days please. If earrings can’t be removed they will need micropore tape on them.</a:t>
            </a:r>
          </a:p>
          <a:p>
            <a:pPr algn="l">
              <a:lnSpc>
                <a:spcPts val="4378"/>
              </a:lnSpc>
            </a:pPr>
            <a:endParaRPr lang="en-US" sz="3000">
              <a:solidFill>
                <a:srgbClr val="000000"/>
              </a:solidFill>
              <a:latin typeface="Playpen Sans"/>
              <a:ea typeface="Playpen Sans"/>
              <a:cs typeface="Playpen Sans"/>
              <a:sym typeface="Playpen Sans"/>
            </a:endParaRPr>
          </a:p>
        </p:txBody>
      </p:sp>
      <p:sp>
        <p:nvSpPr>
          <p:cNvPr id="20" name="Freeform 20"/>
          <p:cNvSpPr/>
          <p:nvPr/>
        </p:nvSpPr>
        <p:spPr>
          <a:xfrm>
            <a:off x="12655258" y="2005452"/>
            <a:ext cx="972517" cy="1126072"/>
          </a:xfrm>
          <a:custGeom>
            <a:avLst/>
            <a:gdLst/>
            <a:ahLst/>
            <a:cxnLst/>
            <a:rect l="l" t="t" r="r" b="b"/>
            <a:pathLst>
              <a:path w="972517" h="1126072">
                <a:moveTo>
                  <a:pt x="0" y="0"/>
                </a:moveTo>
                <a:lnTo>
                  <a:pt x="972517" y="0"/>
                </a:lnTo>
                <a:lnTo>
                  <a:pt x="972517" y="1126073"/>
                </a:lnTo>
                <a:lnTo>
                  <a:pt x="0" y="1126073"/>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sp>
      <p:sp>
        <p:nvSpPr>
          <p:cNvPr id="21" name="Freeform 21"/>
          <p:cNvSpPr/>
          <p:nvPr/>
        </p:nvSpPr>
        <p:spPr>
          <a:xfrm>
            <a:off x="12655258" y="4336586"/>
            <a:ext cx="1117512" cy="1286344"/>
          </a:xfrm>
          <a:custGeom>
            <a:avLst/>
            <a:gdLst/>
            <a:ahLst/>
            <a:cxnLst/>
            <a:rect l="l" t="t" r="r" b="b"/>
            <a:pathLst>
              <a:path w="1117512" h="1286344">
                <a:moveTo>
                  <a:pt x="0" y="0"/>
                </a:moveTo>
                <a:lnTo>
                  <a:pt x="1117512" y="0"/>
                </a:lnTo>
                <a:lnTo>
                  <a:pt x="1117512" y="1286344"/>
                </a:lnTo>
                <a:lnTo>
                  <a:pt x="0" y="1286344"/>
                </a:lnTo>
                <a:lnTo>
                  <a:pt x="0" y="0"/>
                </a:lnTo>
                <a:close/>
              </a:path>
            </a:pathLst>
          </a:custGeom>
          <a:blipFill>
            <a:blip r:embed="rId35"/>
            <a:stretch>
              <a:fillRect/>
            </a:stretch>
          </a:blipFill>
        </p:spPr>
      </p:sp>
      <p:sp>
        <p:nvSpPr>
          <p:cNvPr id="22" name="Freeform 22"/>
          <p:cNvSpPr/>
          <p:nvPr/>
        </p:nvSpPr>
        <p:spPr>
          <a:xfrm>
            <a:off x="12934865" y="6289680"/>
            <a:ext cx="910578" cy="1289314"/>
          </a:xfrm>
          <a:custGeom>
            <a:avLst/>
            <a:gdLst/>
            <a:ahLst/>
            <a:cxnLst/>
            <a:rect l="l" t="t" r="r" b="b"/>
            <a:pathLst>
              <a:path w="910578" h="1289314">
                <a:moveTo>
                  <a:pt x="0" y="0"/>
                </a:moveTo>
                <a:lnTo>
                  <a:pt x="910578" y="0"/>
                </a:lnTo>
                <a:lnTo>
                  <a:pt x="910578" y="1289314"/>
                </a:lnTo>
                <a:lnTo>
                  <a:pt x="0" y="1289314"/>
                </a:lnTo>
                <a:lnTo>
                  <a:pt x="0" y="0"/>
                </a:lnTo>
                <a:close/>
              </a:path>
            </a:pathLst>
          </a:custGeom>
          <a:blipFill>
            <a:blip r:embed="rId36"/>
            <a:stretch>
              <a:fillRect/>
            </a:stretch>
          </a:blipFill>
        </p:spPr>
      </p:sp>
      <p:sp>
        <p:nvSpPr>
          <p:cNvPr id="23" name="TextBox 23"/>
          <p:cNvSpPr txBox="1"/>
          <p:nvPr/>
        </p:nvSpPr>
        <p:spPr>
          <a:xfrm>
            <a:off x="13845443" y="1948302"/>
            <a:ext cx="3996709" cy="1047750"/>
          </a:xfrm>
          <a:prstGeom prst="rect">
            <a:avLst/>
          </a:prstGeom>
        </p:spPr>
        <p:txBody>
          <a:bodyPr lIns="0" tIns="0" rIns="0" bIns="0" rtlCol="0" anchor="t">
            <a:spAutoFit/>
          </a:bodyPr>
          <a:lstStyle/>
          <a:p>
            <a:pPr algn="l">
              <a:lnSpc>
                <a:spcPts val="4200"/>
              </a:lnSpc>
            </a:pPr>
            <a:r>
              <a:rPr lang="en-US" sz="3000">
                <a:solidFill>
                  <a:srgbClr val="000000"/>
                </a:solidFill>
                <a:latin typeface="Playpen Sans"/>
                <a:ea typeface="Playpen Sans"/>
                <a:cs typeface="Playpen Sans"/>
                <a:sym typeface="Playpen Sans"/>
              </a:rPr>
              <a:t>Indoor- Monday </a:t>
            </a:r>
          </a:p>
          <a:p>
            <a:pPr algn="l">
              <a:lnSpc>
                <a:spcPts val="4200"/>
              </a:lnSpc>
            </a:pPr>
            <a:r>
              <a:rPr lang="en-US" sz="3000">
                <a:solidFill>
                  <a:srgbClr val="000000"/>
                </a:solidFill>
                <a:latin typeface="Playpen Sans"/>
                <a:ea typeface="Playpen Sans"/>
                <a:cs typeface="Playpen Sans"/>
                <a:sym typeface="Playpen Sans"/>
              </a:rPr>
              <a:t>Outdoor- Wednesday </a:t>
            </a:r>
          </a:p>
        </p:txBody>
      </p:sp>
      <p:sp>
        <p:nvSpPr>
          <p:cNvPr id="24" name="TextBox 24"/>
          <p:cNvSpPr txBox="1"/>
          <p:nvPr/>
        </p:nvSpPr>
        <p:spPr>
          <a:xfrm>
            <a:off x="14002880" y="4427308"/>
            <a:ext cx="3996709" cy="1047750"/>
          </a:xfrm>
          <a:prstGeom prst="rect">
            <a:avLst/>
          </a:prstGeom>
        </p:spPr>
        <p:txBody>
          <a:bodyPr lIns="0" tIns="0" rIns="0" bIns="0" rtlCol="0" anchor="t">
            <a:spAutoFit/>
          </a:bodyPr>
          <a:lstStyle/>
          <a:p>
            <a:pPr algn="l">
              <a:lnSpc>
                <a:spcPts val="4200"/>
              </a:lnSpc>
            </a:pPr>
            <a:r>
              <a:rPr lang="en-US" sz="3000">
                <a:solidFill>
                  <a:srgbClr val="000000"/>
                </a:solidFill>
                <a:latin typeface="Playpen Sans"/>
                <a:ea typeface="Playpen Sans"/>
                <a:cs typeface="Playpen Sans"/>
                <a:sym typeface="Playpen Sans"/>
              </a:rPr>
              <a:t>Indoor- Thursday</a:t>
            </a:r>
          </a:p>
          <a:p>
            <a:pPr algn="l">
              <a:lnSpc>
                <a:spcPts val="4200"/>
              </a:lnSpc>
            </a:pPr>
            <a:r>
              <a:rPr lang="en-US" sz="3000">
                <a:solidFill>
                  <a:srgbClr val="000000"/>
                </a:solidFill>
                <a:latin typeface="Playpen Sans"/>
                <a:ea typeface="Playpen Sans"/>
                <a:cs typeface="Playpen Sans"/>
                <a:sym typeface="Playpen Sans"/>
              </a:rPr>
              <a:t>Outdoor- Wednesday </a:t>
            </a:r>
          </a:p>
        </p:txBody>
      </p:sp>
      <p:sp>
        <p:nvSpPr>
          <p:cNvPr id="25" name="TextBox 25"/>
          <p:cNvSpPr txBox="1"/>
          <p:nvPr/>
        </p:nvSpPr>
        <p:spPr>
          <a:xfrm>
            <a:off x="14002880" y="6531244"/>
            <a:ext cx="3996709" cy="1047750"/>
          </a:xfrm>
          <a:prstGeom prst="rect">
            <a:avLst/>
          </a:prstGeom>
        </p:spPr>
        <p:txBody>
          <a:bodyPr lIns="0" tIns="0" rIns="0" bIns="0" rtlCol="0" anchor="t">
            <a:spAutoFit/>
          </a:bodyPr>
          <a:lstStyle/>
          <a:p>
            <a:pPr algn="l">
              <a:lnSpc>
                <a:spcPts val="4200"/>
              </a:lnSpc>
            </a:pPr>
            <a:r>
              <a:rPr lang="en-US" sz="3000">
                <a:solidFill>
                  <a:srgbClr val="000000"/>
                </a:solidFill>
                <a:latin typeface="Playpen Sans"/>
                <a:ea typeface="Playpen Sans"/>
                <a:cs typeface="Playpen Sans"/>
                <a:sym typeface="Playpen Sans"/>
              </a:rPr>
              <a:t>Indoor- Friday</a:t>
            </a:r>
          </a:p>
          <a:p>
            <a:pPr algn="l">
              <a:lnSpc>
                <a:spcPts val="4200"/>
              </a:lnSpc>
            </a:pPr>
            <a:r>
              <a:rPr lang="en-US" sz="3000">
                <a:solidFill>
                  <a:srgbClr val="000000"/>
                </a:solidFill>
                <a:latin typeface="Playpen Sans"/>
                <a:ea typeface="Playpen Sans"/>
                <a:cs typeface="Playpen Sans"/>
                <a:sym typeface="Playpen Sans"/>
              </a:rPr>
              <a:t>Outdoor- Tuesday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6458850" y="-430324"/>
            <a:ext cx="2766605" cy="2782268"/>
          </a:xfrm>
          <a:custGeom>
            <a:avLst/>
            <a:gdLst/>
            <a:ahLst/>
            <a:cxnLst/>
            <a:rect l="l" t="t" r="r" b="b"/>
            <a:pathLst>
              <a:path w="2766605" h="2782268">
                <a:moveTo>
                  <a:pt x="0" y="0"/>
                </a:moveTo>
                <a:lnTo>
                  <a:pt x="2766605" y="0"/>
                </a:lnTo>
                <a:lnTo>
                  <a:pt x="2766605" y="2782268"/>
                </a:lnTo>
                <a:lnTo>
                  <a:pt x="0" y="278226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5688096"/>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9373176" y="-478340"/>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462859" y="4734613"/>
            <a:ext cx="3073460" cy="2152493"/>
          </a:xfrm>
          <a:custGeom>
            <a:avLst/>
            <a:gdLst/>
            <a:ahLst/>
            <a:cxnLst/>
            <a:rect l="l" t="t" r="r" b="b"/>
            <a:pathLst>
              <a:path w="3073460" h="2152493">
                <a:moveTo>
                  <a:pt x="0" y="0"/>
                </a:moveTo>
                <a:lnTo>
                  <a:pt x="3073460" y="0"/>
                </a:lnTo>
                <a:lnTo>
                  <a:pt x="3073460"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1028700" y="2351944"/>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Freeform 17"/>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32"/>
            <a:stretch>
              <a:fillRect/>
            </a:stretch>
          </a:blipFill>
        </p:spPr>
      </p:sp>
      <p:sp>
        <p:nvSpPr>
          <p:cNvPr id="18" name="Freeform 18"/>
          <p:cNvSpPr/>
          <p:nvPr/>
        </p:nvSpPr>
        <p:spPr>
          <a:xfrm>
            <a:off x="2148970" y="307562"/>
            <a:ext cx="4152207" cy="2299285"/>
          </a:xfrm>
          <a:custGeom>
            <a:avLst/>
            <a:gdLst/>
            <a:ahLst/>
            <a:cxnLst/>
            <a:rect l="l" t="t" r="r" b="b"/>
            <a:pathLst>
              <a:path w="4152207" h="2299285">
                <a:moveTo>
                  <a:pt x="0" y="0"/>
                </a:moveTo>
                <a:lnTo>
                  <a:pt x="4152207" y="0"/>
                </a:lnTo>
                <a:lnTo>
                  <a:pt x="4152207" y="2299284"/>
                </a:lnTo>
                <a:lnTo>
                  <a:pt x="0" y="2299284"/>
                </a:lnTo>
                <a:lnTo>
                  <a:pt x="0" y="0"/>
                </a:lnTo>
                <a:close/>
              </a:path>
            </a:pathLst>
          </a:custGeom>
          <a:blipFill>
            <a:blip r:embed="rId33"/>
            <a:stretch>
              <a:fillRect/>
            </a:stretch>
          </a:blipFill>
        </p:spPr>
      </p:sp>
      <p:sp>
        <p:nvSpPr>
          <p:cNvPr id="19" name="Freeform 19"/>
          <p:cNvSpPr/>
          <p:nvPr/>
        </p:nvSpPr>
        <p:spPr>
          <a:xfrm>
            <a:off x="13141517" y="375143"/>
            <a:ext cx="2983085" cy="2882406"/>
          </a:xfrm>
          <a:custGeom>
            <a:avLst/>
            <a:gdLst/>
            <a:ahLst/>
            <a:cxnLst/>
            <a:rect l="l" t="t" r="r" b="b"/>
            <a:pathLst>
              <a:path w="2983085" h="2882406">
                <a:moveTo>
                  <a:pt x="0" y="0"/>
                </a:moveTo>
                <a:lnTo>
                  <a:pt x="2983084" y="0"/>
                </a:lnTo>
                <a:lnTo>
                  <a:pt x="2983084" y="2882406"/>
                </a:lnTo>
                <a:lnTo>
                  <a:pt x="0" y="2882406"/>
                </a:lnTo>
                <a:lnTo>
                  <a:pt x="0" y="0"/>
                </a:lnTo>
                <a:close/>
              </a:path>
            </a:pathLst>
          </a:custGeom>
          <a:blipFill>
            <a:blip r:embed="rId34"/>
            <a:stretch>
              <a:fillRect/>
            </a:stretch>
          </a:blipFill>
        </p:spPr>
      </p:sp>
      <p:sp>
        <p:nvSpPr>
          <p:cNvPr id="20" name="TextBox 20"/>
          <p:cNvSpPr txBox="1"/>
          <p:nvPr/>
        </p:nvSpPr>
        <p:spPr>
          <a:xfrm>
            <a:off x="1670667" y="1015370"/>
            <a:ext cx="15572720" cy="1112269"/>
          </a:xfrm>
          <a:prstGeom prst="rect">
            <a:avLst/>
          </a:prstGeom>
        </p:spPr>
        <p:txBody>
          <a:bodyPr lIns="0" tIns="0" rIns="0" bIns="0" rtlCol="0" anchor="t">
            <a:spAutoFit/>
          </a:bodyPr>
          <a:lstStyle/>
          <a:p>
            <a:pPr algn="ctr">
              <a:lnSpc>
                <a:spcPts val="8208"/>
              </a:lnSpc>
            </a:pPr>
            <a:r>
              <a:rPr lang="en-US" sz="8826">
                <a:solidFill>
                  <a:srgbClr val="257167"/>
                </a:solidFill>
                <a:latin typeface="Playpen Sans"/>
                <a:ea typeface="Playpen Sans"/>
                <a:cs typeface="Playpen Sans"/>
                <a:sym typeface="Playpen Sans"/>
              </a:rPr>
              <a:t>Birthdays</a:t>
            </a:r>
          </a:p>
        </p:txBody>
      </p:sp>
      <p:sp>
        <p:nvSpPr>
          <p:cNvPr id="21" name="TextBox 21"/>
          <p:cNvSpPr txBox="1"/>
          <p:nvPr/>
        </p:nvSpPr>
        <p:spPr>
          <a:xfrm>
            <a:off x="1670667" y="4073031"/>
            <a:ext cx="15301942" cy="4027109"/>
          </a:xfrm>
          <a:prstGeom prst="rect">
            <a:avLst/>
          </a:prstGeom>
        </p:spPr>
        <p:txBody>
          <a:bodyPr lIns="0" tIns="0" rIns="0" bIns="0" rtlCol="0" anchor="t">
            <a:spAutoFit/>
          </a:bodyPr>
          <a:lstStyle/>
          <a:p>
            <a:pPr algn="ctr">
              <a:lnSpc>
                <a:spcPts val="5358"/>
              </a:lnSpc>
            </a:pPr>
            <a:r>
              <a:rPr lang="en-US" sz="3827">
                <a:solidFill>
                  <a:srgbClr val="000000"/>
                </a:solidFill>
                <a:latin typeface="Playpen Sans"/>
                <a:ea typeface="Playpen Sans"/>
                <a:cs typeface="Playpen Sans"/>
                <a:sym typeface="Playpen Sans"/>
              </a:rPr>
              <a:t>Like in Reception, your child is able to come to school on their birthday dressed in their own clothes. </a:t>
            </a:r>
          </a:p>
          <a:p>
            <a:pPr algn="ctr">
              <a:lnSpc>
                <a:spcPts val="5358"/>
              </a:lnSpc>
            </a:pPr>
            <a:r>
              <a:rPr lang="en-US" sz="3827">
                <a:solidFill>
                  <a:srgbClr val="000000"/>
                </a:solidFill>
                <a:latin typeface="Playpen Sans"/>
                <a:ea typeface="Playpen Sans"/>
                <a:cs typeface="Playpen Sans"/>
                <a:sym typeface="Playpen Sans"/>
              </a:rPr>
              <a:t>If your child’s birthday falls on the weekend or in one of the holidays, they can pick a day around their birthday to come in in their own clothes instead!</a:t>
            </a:r>
          </a:p>
          <a:p>
            <a:pPr algn="ctr">
              <a:lnSpc>
                <a:spcPts val="5358"/>
              </a:lnSpc>
            </a:pPr>
            <a:endParaRPr lang="en-US" sz="3827">
              <a:solidFill>
                <a:srgbClr val="000000"/>
              </a:solidFill>
              <a:latin typeface="Playpen Sans"/>
              <a:ea typeface="Playpen Sans"/>
              <a:cs typeface="Playpen Sans"/>
              <a:sym typeface="Play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990123" y="449046"/>
            <a:ext cx="2766605" cy="2782268"/>
          </a:xfrm>
          <a:custGeom>
            <a:avLst/>
            <a:gdLst/>
            <a:ahLst/>
            <a:cxnLst/>
            <a:rect l="l" t="t" r="r" b="b"/>
            <a:pathLst>
              <a:path w="2766605" h="2782268">
                <a:moveTo>
                  <a:pt x="0" y="0"/>
                </a:moveTo>
                <a:lnTo>
                  <a:pt x="2766604" y="0"/>
                </a:lnTo>
                <a:lnTo>
                  <a:pt x="2766604" y="2782269"/>
                </a:lnTo>
                <a:lnTo>
                  <a:pt x="0" y="27822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6301177" y="-64755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2596307" y="249119"/>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28"/>
            <a:stretch>
              <a:fillRect/>
            </a:stretch>
          </a:blipFill>
        </p:spPr>
      </p:sp>
      <p:sp>
        <p:nvSpPr>
          <p:cNvPr id="16" name="Freeform 16"/>
          <p:cNvSpPr/>
          <p:nvPr/>
        </p:nvSpPr>
        <p:spPr>
          <a:xfrm>
            <a:off x="470873" y="2287220"/>
            <a:ext cx="2399588" cy="6221788"/>
          </a:xfrm>
          <a:custGeom>
            <a:avLst/>
            <a:gdLst/>
            <a:ahLst/>
            <a:cxnLst/>
            <a:rect l="l" t="t" r="r" b="b"/>
            <a:pathLst>
              <a:path w="2399588" h="6221788">
                <a:moveTo>
                  <a:pt x="0" y="0"/>
                </a:moveTo>
                <a:lnTo>
                  <a:pt x="2399588" y="0"/>
                </a:lnTo>
                <a:lnTo>
                  <a:pt x="2399588" y="6221788"/>
                </a:lnTo>
                <a:lnTo>
                  <a:pt x="0" y="6221788"/>
                </a:lnTo>
                <a:lnTo>
                  <a:pt x="0" y="0"/>
                </a:lnTo>
                <a:close/>
              </a:path>
            </a:pathLst>
          </a:custGeom>
          <a:blipFill>
            <a:blip r:embed="rId29"/>
            <a:stretch>
              <a:fillRect/>
            </a:stretch>
          </a:blipFill>
        </p:spPr>
      </p:sp>
      <p:sp>
        <p:nvSpPr>
          <p:cNvPr id="17" name="TextBox 17"/>
          <p:cNvSpPr txBox="1"/>
          <p:nvPr/>
        </p:nvSpPr>
        <p:spPr>
          <a:xfrm>
            <a:off x="1670667" y="1015370"/>
            <a:ext cx="15572720" cy="1112269"/>
          </a:xfrm>
          <a:prstGeom prst="rect">
            <a:avLst/>
          </a:prstGeom>
        </p:spPr>
        <p:txBody>
          <a:bodyPr lIns="0" tIns="0" rIns="0" bIns="0" rtlCol="0" anchor="t">
            <a:spAutoFit/>
          </a:bodyPr>
          <a:lstStyle/>
          <a:p>
            <a:pPr algn="ctr">
              <a:lnSpc>
                <a:spcPts val="8208"/>
              </a:lnSpc>
            </a:pPr>
            <a:r>
              <a:rPr lang="en-US" sz="8826">
                <a:solidFill>
                  <a:srgbClr val="257167"/>
                </a:solidFill>
                <a:latin typeface="Playpen Sans"/>
                <a:ea typeface="Playpen Sans"/>
                <a:cs typeface="Playpen Sans"/>
                <a:sym typeface="Playpen Sans"/>
              </a:rPr>
              <a:t>Reading in Year 1</a:t>
            </a:r>
          </a:p>
        </p:txBody>
      </p:sp>
      <p:sp>
        <p:nvSpPr>
          <p:cNvPr id="18" name="TextBox 18"/>
          <p:cNvSpPr txBox="1"/>
          <p:nvPr/>
        </p:nvSpPr>
        <p:spPr>
          <a:xfrm>
            <a:off x="470873" y="1595132"/>
            <a:ext cx="2564798" cy="530163"/>
          </a:xfrm>
          <a:prstGeom prst="rect">
            <a:avLst/>
          </a:prstGeom>
        </p:spPr>
        <p:txBody>
          <a:bodyPr lIns="0" tIns="0" rIns="0" bIns="0" rtlCol="0" anchor="t">
            <a:spAutoFit/>
          </a:bodyPr>
          <a:lstStyle/>
          <a:p>
            <a:pPr algn="just">
              <a:lnSpc>
                <a:spcPts val="4378"/>
              </a:lnSpc>
            </a:pPr>
            <a:r>
              <a:rPr lang="en-US" sz="3127" b="1" u="sng">
                <a:solidFill>
                  <a:srgbClr val="000000"/>
                </a:solidFill>
                <a:latin typeface="Playpen Sans Bold"/>
                <a:ea typeface="Playpen Sans Bold"/>
                <a:cs typeface="Playpen Sans Bold"/>
                <a:sym typeface="Playpen Sans Bold"/>
              </a:rPr>
              <a:t>Book Levels:</a:t>
            </a:r>
          </a:p>
        </p:txBody>
      </p:sp>
      <p:sp>
        <p:nvSpPr>
          <p:cNvPr id="19" name="TextBox 19"/>
          <p:cNvSpPr txBox="1"/>
          <p:nvPr/>
        </p:nvSpPr>
        <p:spPr>
          <a:xfrm>
            <a:off x="388268" y="8588627"/>
            <a:ext cx="2564798" cy="530163"/>
          </a:xfrm>
          <a:prstGeom prst="rect">
            <a:avLst/>
          </a:prstGeom>
        </p:spPr>
        <p:txBody>
          <a:bodyPr lIns="0" tIns="0" rIns="0" bIns="0" rtlCol="0" anchor="t">
            <a:spAutoFit/>
          </a:bodyPr>
          <a:lstStyle/>
          <a:p>
            <a:pPr algn="ctr">
              <a:lnSpc>
                <a:spcPts val="4378"/>
              </a:lnSpc>
            </a:pPr>
            <a:r>
              <a:rPr lang="en-US" sz="3127">
                <a:solidFill>
                  <a:srgbClr val="000000"/>
                </a:solidFill>
                <a:latin typeface="Playpen Sans"/>
                <a:ea typeface="Playpen Sans"/>
                <a:cs typeface="Playpen Sans"/>
                <a:sym typeface="Playpen Sans"/>
              </a:rPr>
              <a:t>Free reader</a:t>
            </a:r>
          </a:p>
        </p:txBody>
      </p:sp>
      <p:sp>
        <p:nvSpPr>
          <p:cNvPr id="20" name="TextBox 20"/>
          <p:cNvSpPr txBox="1"/>
          <p:nvPr/>
        </p:nvSpPr>
        <p:spPr>
          <a:xfrm>
            <a:off x="2567288" y="5659460"/>
            <a:ext cx="5881151" cy="530163"/>
          </a:xfrm>
          <a:prstGeom prst="rect">
            <a:avLst/>
          </a:prstGeom>
        </p:spPr>
        <p:txBody>
          <a:bodyPr lIns="0" tIns="0" rIns="0" bIns="0" rtlCol="0" anchor="t">
            <a:spAutoFit/>
          </a:bodyPr>
          <a:lstStyle/>
          <a:p>
            <a:pPr algn="ctr">
              <a:lnSpc>
                <a:spcPts val="4378"/>
              </a:lnSpc>
            </a:pPr>
            <a:r>
              <a:rPr lang="en-US" sz="3127">
                <a:solidFill>
                  <a:srgbClr val="FF3131"/>
                </a:solidFill>
                <a:latin typeface="Playpen Sans"/>
                <a:ea typeface="Playpen Sans"/>
                <a:cs typeface="Playpen Sans"/>
                <a:sym typeface="Playpen Sans"/>
              </a:rPr>
              <a:t>End of Year 1 expectation</a:t>
            </a:r>
          </a:p>
        </p:txBody>
      </p:sp>
      <p:sp>
        <p:nvSpPr>
          <p:cNvPr id="21" name="TextBox 21"/>
          <p:cNvSpPr txBox="1"/>
          <p:nvPr/>
        </p:nvSpPr>
        <p:spPr>
          <a:xfrm>
            <a:off x="8478096" y="2790894"/>
            <a:ext cx="9600768" cy="5718114"/>
          </a:xfrm>
          <a:prstGeom prst="rect">
            <a:avLst/>
          </a:prstGeom>
        </p:spPr>
        <p:txBody>
          <a:bodyPr lIns="0" tIns="0" rIns="0" bIns="0" rtlCol="0" anchor="t">
            <a:spAutoFit/>
          </a:bodyPr>
          <a:lstStyle/>
          <a:p>
            <a:pPr algn="ctr">
              <a:lnSpc>
                <a:spcPts val="5078"/>
              </a:lnSpc>
            </a:pPr>
            <a:r>
              <a:rPr lang="en-US" sz="3627">
                <a:solidFill>
                  <a:srgbClr val="000000"/>
                </a:solidFill>
                <a:latin typeface="Playpen Sans"/>
                <a:ea typeface="Playpen Sans"/>
                <a:cs typeface="Playpen Sans"/>
                <a:sym typeface="Playpen Sans"/>
              </a:rPr>
              <a:t>Parents and carers are encouraged to listen to their child read everyday. </a:t>
            </a:r>
          </a:p>
          <a:p>
            <a:pPr algn="ctr">
              <a:lnSpc>
                <a:spcPts val="5078"/>
              </a:lnSpc>
            </a:pPr>
            <a:endParaRPr lang="en-US" sz="3627">
              <a:solidFill>
                <a:srgbClr val="000000"/>
              </a:solidFill>
              <a:latin typeface="Playpen Sans"/>
              <a:ea typeface="Playpen Sans"/>
              <a:cs typeface="Playpen Sans"/>
              <a:sym typeface="Playpen Sans"/>
            </a:endParaRPr>
          </a:p>
          <a:p>
            <a:pPr algn="ctr">
              <a:lnSpc>
                <a:spcPts val="5078"/>
              </a:lnSpc>
            </a:pPr>
            <a:r>
              <a:rPr lang="en-US" sz="3627">
                <a:solidFill>
                  <a:srgbClr val="000000"/>
                </a:solidFill>
                <a:latin typeface="Playpen Sans"/>
                <a:ea typeface="Playpen Sans"/>
                <a:cs typeface="Playpen Sans"/>
                <a:sym typeface="Playpen Sans"/>
              </a:rPr>
              <a:t>Children will change their reading books when ready; we encourage children to read their books at least 2-3 times to develop their comprehension skills and their fluency. </a:t>
            </a:r>
          </a:p>
          <a:p>
            <a:pPr algn="ctr">
              <a:lnSpc>
                <a:spcPts val="5078"/>
              </a:lnSpc>
            </a:pPr>
            <a:endParaRPr lang="en-US" sz="3627">
              <a:solidFill>
                <a:srgbClr val="000000"/>
              </a:solidFill>
              <a:latin typeface="Playpen Sans"/>
              <a:ea typeface="Playpen Sans"/>
              <a:cs typeface="Playpen Sans"/>
              <a:sym typeface="Playpen Sans"/>
            </a:endParaRPr>
          </a:p>
        </p:txBody>
      </p:sp>
      <p:sp>
        <p:nvSpPr>
          <p:cNvPr id="22" name="TextBox 22"/>
          <p:cNvSpPr txBox="1"/>
          <p:nvPr/>
        </p:nvSpPr>
        <p:spPr>
          <a:xfrm>
            <a:off x="2596307" y="3628468"/>
            <a:ext cx="5881151" cy="530163"/>
          </a:xfrm>
          <a:prstGeom prst="rect">
            <a:avLst/>
          </a:prstGeom>
        </p:spPr>
        <p:txBody>
          <a:bodyPr lIns="0" tIns="0" rIns="0" bIns="0" rtlCol="0" anchor="t">
            <a:spAutoFit/>
          </a:bodyPr>
          <a:lstStyle/>
          <a:p>
            <a:pPr algn="ctr">
              <a:lnSpc>
                <a:spcPts val="4378"/>
              </a:lnSpc>
            </a:pPr>
            <a:r>
              <a:rPr lang="en-US" sz="3127">
                <a:solidFill>
                  <a:srgbClr val="FF3131"/>
                </a:solidFill>
                <a:latin typeface="Playpen Sans"/>
                <a:ea typeface="Playpen Sans"/>
                <a:cs typeface="Playpen Sans"/>
                <a:sym typeface="Playpen Sans"/>
              </a:rPr>
              <a:t>End of Year R expectation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990123" y="449046"/>
            <a:ext cx="2766605" cy="2782268"/>
          </a:xfrm>
          <a:custGeom>
            <a:avLst/>
            <a:gdLst/>
            <a:ahLst/>
            <a:cxnLst/>
            <a:rect l="l" t="t" r="r" b="b"/>
            <a:pathLst>
              <a:path w="2766605" h="2782268">
                <a:moveTo>
                  <a:pt x="0" y="0"/>
                </a:moveTo>
                <a:lnTo>
                  <a:pt x="2766604" y="0"/>
                </a:lnTo>
                <a:lnTo>
                  <a:pt x="2766604" y="2782269"/>
                </a:lnTo>
                <a:lnTo>
                  <a:pt x="0" y="27822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6301177" y="-64755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2596307" y="249119"/>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28"/>
            <a:stretch>
              <a:fillRect/>
            </a:stretch>
          </a:blipFill>
        </p:spPr>
      </p:sp>
      <p:sp>
        <p:nvSpPr>
          <p:cNvPr id="16" name="Freeform 16"/>
          <p:cNvSpPr/>
          <p:nvPr/>
        </p:nvSpPr>
        <p:spPr>
          <a:xfrm>
            <a:off x="11423645" y="2581373"/>
            <a:ext cx="5619092" cy="7010486"/>
          </a:xfrm>
          <a:custGeom>
            <a:avLst/>
            <a:gdLst/>
            <a:ahLst/>
            <a:cxnLst/>
            <a:rect l="l" t="t" r="r" b="b"/>
            <a:pathLst>
              <a:path w="5619092" h="7010486">
                <a:moveTo>
                  <a:pt x="0" y="0"/>
                </a:moveTo>
                <a:lnTo>
                  <a:pt x="5619092" y="0"/>
                </a:lnTo>
                <a:lnTo>
                  <a:pt x="5619092" y="7010486"/>
                </a:lnTo>
                <a:lnTo>
                  <a:pt x="0" y="7010486"/>
                </a:lnTo>
                <a:lnTo>
                  <a:pt x="0" y="0"/>
                </a:lnTo>
                <a:close/>
              </a:path>
            </a:pathLst>
          </a:custGeom>
          <a:blipFill>
            <a:blip r:embed="rId29"/>
            <a:stretch>
              <a:fillRect/>
            </a:stretch>
          </a:blipFill>
        </p:spPr>
      </p:sp>
      <p:sp>
        <p:nvSpPr>
          <p:cNvPr id="17" name="TextBox 17"/>
          <p:cNvSpPr txBox="1"/>
          <p:nvPr/>
        </p:nvSpPr>
        <p:spPr>
          <a:xfrm>
            <a:off x="1670667" y="1015370"/>
            <a:ext cx="15572720" cy="1112269"/>
          </a:xfrm>
          <a:prstGeom prst="rect">
            <a:avLst/>
          </a:prstGeom>
        </p:spPr>
        <p:txBody>
          <a:bodyPr lIns="0" tIns="0" rIns="0" bIns="0" rtlCol="0" anchor="t">
            <a:spAutoFit/>
          </a:bodyPr>
          <a:lstStyle/>
          <a:p>
            <a:pPr algn="ctr">
              <a:lnSpc>
                <a:spcPts val="8208"/>
              </a:lnSpc>
            </a:pPr>
            <a:r>
              <a:rPr lang="en-US" sz="8826">
                <a:solidFill>
                  <a:srgbClr val="257167"/>
                </a:solidFill>
                <a:latin typeface="Playpen Sans"/>
                <a:ea typeface="Playpen Sans"/>
                <a:cs typeface="Playpen Sans"/>
                <a:sym typeface="Playpen Sans"/>
              </a:rPr>
              <a:t>Reading in Year 1</a:t>
            </a:r>
          </a:p>
        </p:txBody>
      </p:sp>
      <p:sp>
        <p:nvSpPr>
          <p:cNvPr id="18" name="TextBox 18"/>
          <p:cNvSpPr txBox="1"/>
          <p:nvPr/>
        </p:nvSpPr>
        <p:spPr>
          <a:xfrm>
            <a:off x="1054247" y="2899737"/>
            <a:ext cx="9600768" cy="5549203"/>
          </a:xfrm>
          <a:prstGeom prst="rect">
            <a:avLst/>
          </a:prstGeom>
        </p:spPr>
        <p:txBody>
          <a:bodyPr lIns="0" tIns="0" rIns="0" bIns="0" rtlCol="0" anchor="t">
            <a:spAutoFit/>
          </a:bodyPr>
          <a:lstStyle/>
          <a:p>
            <a:pPr algn="ctr">
              <a:lnSpc>
                <a:spcPts val="4938"/>
              </a:lnSpc>
            </a:pPr>
            <a:r>
              <a:rPr lang="en-US" sz="3527">
                <a:solidFill>
                  <a:srgbClr val="000000"/>
                </a:solidFill>
                <a:latin typeface="Playpen Sans"/>
                <a:ea typeface="Playpen Sans"/>
                <a:cs typeface="Playpen Sans"/>
                <a:sym typeface="Playpen Sans"/>
              </a:rPr>
              <a:t>Please don’t forget to date and initial the 100 grids in your child’s reading record. </a:t>
            </a:r>
          </a:p>
          <a:p>
            <a:pPr algn="ctr">
              <a:lnSpc>
                <a:spcPts val="4938"/>
              </a:lnSpc>
            </a:pPr>
            <a:r>
              <a:rPr lang="en-US" sz="3527">
                <a:solidFill>
                  <a:srgbClr val="000000"/>
                </a:solidFill>
                <a:latin typeface="Playpen Sans"/>
                <a:ea typeface="Playpen Sans"/>
                <a:cs typeface="Playpen Sans"/>
                <a:sym typeface="Playpen Sans"/>
              </a:rPr>
              <a:t>For every 20 reads your child does at home, they can pick a treat from our Remarkable Readers box! </a:t>
            </a:r>
          </a:p>
          <a:p>
            <a:pPr algn="ctr">
              <a:lnSpc>
                <a:spcPts val="4938"/>
              </a:lnSpc>
            </a:pPr>
            <a:endParaRPr lang="en-US" sz="3527">
              <a:solidFill>
                <a:srgbClr val="000000"/>
              </a:solidFill>
              <a:latin typeface="Playpen Sans"/>
              <a:ea typeface="Playpen Sans"/>
              <a:cs typeface="Playpen Sans"/>
              <a:sym typeface="Playpen Sans"/>
            </a:endParaRPr>
          </a:p>
          <a:p>
            <a:pPr algn="ctr">
              <a:lnSpc>
                <a:spcPts val="4938"/>
              </a:lnSpc>
            </a:pPr>
            <a:r>
              <a:rPr lang="en-US" sz="3527">
                <a:solidFill>
                  <a:srgbClr val="000000"/>
                </a:solidFill>
                <a:latin typeface="Playpen Sans"/>
                <a:ea typeface="Playpen Sans"/>
                <a:cs typeface="Playpen Sans"/>
                <a:sym typeface="Playpen Sans"/>
              </a:rPr>
              <a:t>Then when they achieve 100 readers they can get a golden token and choose a book from our vending machine.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990123" y="449046"/>
            <a:ext cx="2766605" cy="2782268"/>
          </a:xfrm>
          <a:custGeom>
            <a:avLst/>
            <a:gdLst/>
            <a:ahLst/>
            <a:cxnLst/>
            <a:rect l="l" t="t" r="r" b="b"/>
            <a:pathLst>
              <a:path w="2766605" h="2782268">
                <a:moveTo>
                  <a:pt x="0" y="0"/>
                </a:moveTo>
                <a:lnTo>
                  <a:pt x="2766604" y="0"/>
                </a:lnTo>
                <a:lnTo>
                  <a:pt x="2766604" y="2782269"/>
                </a:lnTo>
                <a:lnTo>
                  <a:pt x="0" y="27822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6301177" y="-64755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2596307" y="249119"/>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28"/>
            <a:stretch>
              <a:fillRect/>
            </a:stretch>
          </a:blipFill>
        </p:spPr>
      </p:sp>
      <p:sp>
        <p:nvSpPr>
          <p:cNvPr id="16" name="TextBox 16"/>
          <p:cNvSpPr txBox="1"/>
          <p:nvPr/>
        </p:nvSpPr>
        <p:spPr>
          <a:xfrm>
            <a:off x="1492254" y="3245627"/>
            <a:ext cx="12609454" cy="4481355"/>
          </a:xfrm>
          <a:prstGeom prst="rect">
            <a:avLst/>
          </a:prstGeom>
        </p:spPr>
        <p:txBody>
          <a:bodyPr lIns="0" tIns="0" rIns="0" bIns="0" rtlCol="0" anchor="t">
            <a:spAutoFit/>
          </a:bodyPr>
          <a:lstStyle/>
          <a:p>
            <a:pPr algn="ctr">
              <a:lnSpc>
                <a:spcPts val="4378"/>
              </a:lnSpc>
            </a:pPr>
            <a:r>
              <a:rPr lang="en-US" sz="3127" dirty="0">
                <a:solidFill>
                  <a:srgbClr val="000000"/>
                </a:solidFill>
                <a:latin typeface="Playpen Sans"/>
                <a:ea typeface="Playpen Sans"/>
                <a:cs typeface="Playpen Sans"/>
                <a:sym typeface="Playpen Sans"/>
              </a:rPr>
              <a:t>Will take place the week beginning Monday 14th June 2027. </a:t>
            </a:r>
          </a:p>
          <a:p>
            <a:pPr algn="ctr">
              <a:lnSpc>
                <a:spcPts val="4378"/>
              </a:lnSpc>
            </a:pPr>
            <a:endParaRPr lang="en-US" sz="3127" dirty="0">
              <a:solidFill>
                <a:srgbClr val="000000"/>
              </a:solidFill>
              <a:latin typeface="Playpen Sans"/>
              <a:ea typeface="Playpen Sans"/>
              <a:cs typeface="Playpen Sans"/>
              <a:sym typeface="Playpen Sans"/>
            </a:endParaRPr>
          </a:p>
          <a:p>
            <a:pPr algn="ctr">
              <a:lnSpc>
                <a:spcPts val="4378"/>
              </a:lnSpc>
            </a:pPr>
            <a:r>
              <a:rPr lang="en-US" sz="3127" dirty="0">
                <a:solidFill>
                  <a:srgbClr val="FF3131"/>
                </a:solidFill>
                <a:latin typeface="Playpen Sans"/>
                <a:ea typeface="Playpen Sans"/>
                <a:cs typeface="Playpen Sans"/>
                <a:sym typeface="Playpen Sans"/>
              </a:rPr>
              <a:t>The screener is designed to give teachers and parents information on how your child is progressing in phonics. It will help to identify whether your child needs additional support at this stage so that they do not fall behind in this vital early reading skill. </a:t>
            </a:r>
          </a:p>
          <a:p>
            <a:pPr algn="ctr">
              <a:lnSpc>
                <a:spcPts val="4378"/>
              </a:lnSpc>
            </a:pPr>
            <a:endParaRPr lang="en-US" sz="3127" dirty="0">
              <a:solidFill>
                <a:srgbClr val="FF3131"/>
              </a:solidFill>
              <a:latin typeface="Playpen Sans"/>
              <a:ea typeface="Playpen Sans"/>
              <a:cs typeface="Playpen Sans"/>
              <a:sym typeface="Playpen Sans"/>
            </a:endParaRPr>
          </a:p>
        </p:txBody>
      </p:sp>
      <p:sp>
        <p:nvSpPr>
          <p:cNvPr id="17" name="Freeform 17"/>
          <p:cNvSpPr/>
          <p:nvPr/>
        </p:nvSpPr>
        <p:spPr>
          <a:xfrm>
            <a:off x="13913751" y="3130073"/>
            <a:ext cx="4152743" cy="2547548"/>
          </a:xfrm>
          <a:custGeom>
            <a:avLst/>
            <a:gdLst/>
            <a:ahLst/>
            <a:cxnLst/>
            <a:rect l="l" t="t" r="r" b="b"/>
            <a:pathLst>
              <a:path w="4152743" h="2547548">
                <a:moveTo>
                  <a:pt x="0" y="0"/>
                </a:moveTo>
                <a:lnTo>
                  <a:pt x="4152743" y="0"/>
                </a:lnTo>
                <a:lnTo>
                  <a:pt x="4152743" y="2547548"/>
                </a:lnTo>
                <a:lnTo>
                  <a:pt x="0" y="2547548"/>
                </a:lnTo>
                <a:lnTo>
                  <a:pt x="0" y="0"/>
                </a:lnTo>
                <a:close/>
              </a:path>
            </a:pathLst>
          </a:custGeom>
          <a:blipFill>
            <a:blip r:embed="rId29"/>
            <a:stretch>
              <a:fillRect/>
            </a:stretch>
          </a:blipFill>
        </p:spPr>
      </p:sp>
      <p:sp>
        <p:nvSpPr>
          <p:cNvPr id="18" name="TextBox 18"/>
          <p:cNvSpPr txBox="1"/>
          <p:nvPr/>
        </p:nvSpPr>
        <p:spPr>
          <a:xfrm>
            <a:off x="1993551" y="967428"/>
            <a:ext cx="13498284" cy="1862150"/>
          </a:xfrm>
          <a:prstGeom prst="rect">
            <a:avLst/>
          </a:prstGeom>
        </p:spPr>
        <p:txBody>
          <a:bodyPr lIns="0" tIns="0" rIns="0" bIns="0" rtlCol="0" anchor="t">
            <a:spAutoFit/>
          </a:bodyPr>
          <a:lstStyle/>
          <a:p>
            <a:pPr algn="ctr">
              <a:lnSpc>
                <a:spcPts val="7114"/>
              </a:lnSpc>
            </a:pPr>
            <a:r>
              <a:rPr lang="en-US" sz="7650">
                <a:solidFill>
                  <a:srgbClr val="257167"/>
                </a:solidFill>
                <a:latin typeface="Playpen Sans"/>
                <a:ea typeface="Playpen Sans"/>
                <a:cs typeface="Playpen Sans"/>
                <a:sym typeface="Playpen Sans"/>
              </a:rPr>
              <a:t>Year 1 Phonics Screening Check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25277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990123" y="449046"/>
            <a:ext cx="2766605" cy="2782268"/>
          </a:xfrm>
          <a:custGeom>
            <a:avLst/>
            <a:gdLst/>
            <a:ahLst/>
            <a:cxnLst/>
            <a:rect l="l" t="t" r="r" b="b"/>
            <a:pathLst>
              <a:path w="2766605" h="2782268">
                <a:moveTo>
                  <a:pt x="0" y="0"/>
                </a:moveTo>
                <a:lnTo>
                  <a:pt x="2766604" y="0"/>
                </a:lnTo>
                <a:lnTo>
                  <a:pt x="2766604" y="2782269"/>
                </a:lnTo>
                <a:lnTo>
                  <a:pt x="0" y="27822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6301177" y="-64755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2596307" y="249119"/>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28"/>
            <a:stretch>
              <a:fillRect/>
            </a:stretch>
          </a:blipFill>
        </p:spPr>
      </p:sp>
      <p:sp>
        <p:nvSpPr>
          <p:cNvPr id="16" name="Freeform 16"/>
          <p:cNvSpPr/>
          <p:nvPr/>
        </p:nvSpPr>
        <p:spPr>
          <a:xfrm>
            <a:off x="9803118" y="1936996"/>
            <a:ext cx="7456182" cy="7456182"/>
          </a:xfrm>
          <a:custGeom>
            <a:avLst/>
            <a:gdLst/>
            <a:ahLst/>
            <a:cxnLst/>
            <a:rect l="l" t="t" r="r" b="b"/>
            <a:pathLst>
              <a:path w="7456182" h="7456182">
                <a:moveTo>
                  <a:pt x="0" y="0"/>
                </a:moveTo>
                <a:lnTo>
                  <a:pt x="7456182" y="0"/>
                </a:lnTo>
                <a:lnTo>
                  <a:pt x="7456182" y="7456182"/>
                </a:lnTo>
                <a:lnTo>
                  <a:pt x="0" y="7456182"/>
                </a:lnTo>
                <a:lnTo>
                  <a:pt x="0" y="0"/>
                </a:lnTo>
                <a:close/>
              </a:path>
            </a:pathLst>
          </a:custGeom>
          <a:blipFill>
            <a:blip r:embed="rId29"/>
            <a:stretch>
              <a:fillRect/>
            </a:stretch>
          </a:blipFill>
        </p:spPr>
      </p:sp>
      <p:grpSp>
        <p:nvGrpSpPr>
          <p:cNvPr id="17" name="Group 17"/>
          <p:cNvGrpSpPr/>
          <p:nvPr/>
        </p:nvGrpSpPr>
        <p:grpSpPr>
          <a:xfrm>
            <a:off x="10129777" y="7767299"/>
            <a:ext cx="1050476" cy="577314"/>
            <a:chOff x="0" y="0"/>
            <a:chExt cx="276669" cy="152050"/>
          </a:xfrm>
        </p:grpSpPr>
        <p:sp>
          <p:nvSpPr>
            <p:cNvPr id="18" name="Freeform 18"/>
            <p:cNvSpPr/>
            <p:nvPr/>
          </p:nvSpPr>
          <p:spPr>
            <a:xfrm>
              <a:off x="0" y="0"/>
              <a:ext cx="276669" cy="152050"/>
            </a:xfrm>
            <a:custGeom>
              <a:avLst/>
              <a:gdLst/>
              <a:ahLst/>
              <a:cxnLst/>
              <a:rect l="l" t="t" r="r" b="b"/>
              <a:pathLst>
                <a:path w="276669" h="152050">
                  <a:moveTo>
                    <a:pt x="0" y="0"/>
                  </a:moveTo>
                  <a:lnTo>
                    <a:pt x="276669" y="0"/>
                  </a:lnTo>
                  <a:lnTo>
                    <a:pt x="276669" y="152050"/>
                  </a:lnTo>
                  <a:lnTo>
                    <a:pt x="0" y="152050"/>
                  </a:lnTo>
                  <a:close/>
                </a:path>
              </a:pathLst>
            </a:custGeom>
            <a:solidFill>
              <a:srgbClr val="FFFFFF"/>
            </a:solidFill>
          </p:spPr>
        </p:sp>
        <p:sp>
          <p:nvSpPr>
            <p:cNvPr id="19" name="TextBox 19"/>
            <p:cNvSpPr txBox="1"/>
            <p:nvPr/>
          </p:nvSpPr>
          <p:spPr>
            <a:xfrm>
              <a:off x="0" y="-28575"/>
              <a:ext cx="276669" cy="180625"/>
            </a:xfrm>
            <a:prstGeom prst="rect">
              <a:avLst/>
            </a:prstGeom>
          </p:spPr>
          <p:txBody>
            <a:bodyPr lIns="50800" tIns="50800" rIns="50800" bIns="50800" rtlCol="0" anchor="ctr"/>
            <a:lstStyle/>
            <a:p>
              <a:pPr algn="ctr">
                <a:lnSpc>
                  <a:spcPts val="2659"/>
                </a:lnSpc>
                <a:spcBef>
                  <a:spcPct val="0"/>
                </a:spcBef>
              </a:pPr>
              <a:r>
                <a:rPr lang="en-US" sz="1899">
                  <a:solidFill>
                    <a:srgbClr val="000000"/>
                  </a:solidFill>
                  <a:latin typeface="Playpen Sans"/>
                  <a:ea typeface="Playpen Sans"/>
                  <a:cs typeface="Playpen Sans"/>
                  <a:sym typeface="Playpen Sans"/>
                </a:rPr>
                <a:t>Multiple</a:t>
              </a:r>
            </a:p>
          </p:txBody>
        </p:sp>
      </p:grpSp>
      <p:sp>
        <p:nvSpPr>
          <p:cNvPr id="20" name="TextBox 20"/>
          <p:cNvSpPr txBox="1"/>
          <p:nvPr/>
        </p:nvSpPr>
        <p:spPr>
          <a:xfrm>
            <a:off x="394347" y="2265895"/>
            <a:ext cx="9144000" cy="6548059"/>
          </a:xfrm>
          <a:prstGeom prst="rect">
            <a:avLst/>
          </a:prstGeom>
        </p:spPr>
        <p:txBody>
          <a:bodyPr lIns="0" tIns="0" rIns="0" bIns="0" rtlCol="0" anchor="t">
            <a:spAutoFit/>
          </a:bodyPr>
          <a:lstStyle/>
          <a:p>
            <a:pPr algn="ctr">
              <a:lnSpc>
                <a:spcPts val="5638"/>
              </a:lnSpc>
            </a:pPr>
            <a:r>
              <a:rPr lang="en-US" sz="4027">
                <a:solidFill>
                  <a:srgbClr val="000000"/>
                </a:solidFill>
                <a:latin typeface="Playpen Sans"/>
                <a:ea typeface="Playpen Sans"/>
                <a:cs typeface="Playpen Sans"/>
                <a:sym typeface="Playpen Sans"/>
              </a:rPr>
              <a:t>READ, READ, READ! The main focus for children in Year 1 is to read at home.</a:t>
            </a:r>
          </a:p>
          <a:p>
            <a:pPr algn="ctr">
              <a:lnSpc>
                <a:spcPts val="4378"/>
              </a:lnSpc>
            </a:pPr>
            <a:endParaRPr lang="en-US" sz="4027">
              <a:solidFill>
                <a:srgbClr val="000000"/>
              </a:solidFill>
              <a:latin typeface="Playpen Sans"/>
              <a:ea typeface="Playpen Sans"/>
              <a:cs typeface="Playpen Sans"/>
              <a:sym typeface="Playpen Sans"/>
            </a:endParaRPr>
          </a:p>
          <a:p>
            <a:pPr algn="ctr">
              <a:lnSpc>
                <a:spcPts val="4378"/>
              </a:lnSpc>
            </a:pPr>
            <a:r>
              <a:rPr lang="en-US" sz="3127">
                <a:solidFill>
                  <a:srgbClr val="000000"/>
                </a:solidFill>
                <a:latin typeface="Playpen Sans"/>
                <a:ea typeface="Playpen Sans"/>
                <a:cs typeface="Playpen Sans"/>
                <a:sym typeface="Playpen Sans"/>
              </a:rPr>
              <a:t>The spellings the children are learning each half term will be uploaded to the Year 1 page on the school website if you would like to practise these with your child at home. </a:t>
            </a:r>
          </a:p>
          <a:p>
            <a:pPr algn="ctr">
              <a:lnSpc>
                <a:spcPts val="4378"/>
              </a:lnSpc>
            </a:pPr>
            <a:endParaRPr lang="en-US" sz="3127">
              <a:solidFill>
                <a:srgbClr val="000000"/>
              </a:solidFill>
              <a:latin typeface="Playpen Sans"/>
              <a:ea typeface="Playpen Sans"/>
              <a:cs typeface="Playpen Sans"/>
              <a:sym typeface="Playpen Sans"/>
            </a:endParaRPr>
          </a:p>
          <a:p>
            <a:pPr algn="ctr">
              <a:lnSpc>
                <a:spcPts val="4378"/>
              </a:lnSpc>
            </a:pPr>
            <a:endParaRPr lang="en-US" sz="3127">
              <a:solidFill>
                <a:srgbClr val="000000"/>
              </a:solidFill>
              <a:latin typeface="Playpen Sans"/>
              <a:ea typeface="Playpen Sans"/>
              <a:cs typeface="Playpen Sans"/>
              <a:sym typeface="Playpen Sans"/>
            </a:endParaRPr>
          </a:p>
          <a:p>
            <a:pPr algn="ctr">
              <a:lnSpc>
                <a:spcPts val="4378"/>
              </a:lnSpc>
            </a:pPr>
            <a:endParaRPr lang="en-US" sz="3127">
              <a:solidFill>
                <a:srgbClr val="000000"/>
              </a:solidFill>
              <a:latin typeface="Playpen Sans"/>
              <a:ea typeface="Playpen Sans"/>
              <a:cs typeface="Playpen Sans"/>
              <a:sym typeface="Playpen Sans"/>
            </a:endParaRPr>
          </a:p>
        </p:txBody>
      </p:sp>
      <p:sp>
        <p:nvSpPr>
          <p:cNvPr id="21" name="TextBox 21"/>
          <p:cNvSpPr txBox="1"/>
          <p:nvPr/>
        </p:nvSpPr>
        <p:spPr>
          <a:xfrm>
            <a:off x="1993551" y="967428"/>
            <a:ext cx="13498284" cy="962227"/>
          </a:xfrm>
          <a:prstGeom prst="rect">
            <a:avLst/>
          </a:prstGeom>
        </p:spPr>
        <p:txBody>
          <a:bodyPr lIns="0" tIns="0" rIns="0" bIns="0" rtlCol="0" anchor="t">
            <a:spAutoFit/>
          </a:bodyPr>
          <a:lstStyle/>
          <a:p>
            <a:pPr algn="ctr">
              <a:lnSpc>
                <a:spcPts val="7114"/>
              </a:lnSpc>
            </a:pPr>
            <a:r>
              <a:rPr lang="en-US" sz="7650">
                <a:solidFill>
                  <a:srgbClr val="257167"/>
                </a:solidFill>
                <a:latin typeface="Playpen Sans"/>
                <a:ea typeface="Playpen Sans"/>
                <a:cs typeface="Playpen Sans"/>
                <a:sym typeface="Playpen Sans"/>
              </a:rPr>
              <a:t>Homework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990123" y="449046"/>
            <a:ext cx="2766605" cy="2782268"/>
          </a:xfrm>
          <a:custGeom>
            <a:avLst/>
            <a:gdLst/>
            <a:ahLst/>
            <a:cxnLst/>
            <a:rect l="l" t="t" r="r" b="b"/>
            <a:pathLst>
              <a:path w="2766605" h="2782268">
                <a:moveTo>
                  <a:pt x="0" y="0"/>
                </a:moveTo>
                <a:lnTo>
                  <a:pt x="2766604" y="0"/>
                </a:lnTo>
                <a:lnTo>
                  <a:pt x="2766604" y="2782269"/>
                </a:lnTo>
                <a:lnTo>
                  <a:pt x="0" y="27822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6301177" y="-64755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2596307" y="249119"/>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596535" y="0"/>
            <a:ext cx="1553781" cy="1559194"/>
          </a:xfrm>
          <a:custGeom>
            <a:avLst/>
            <a:gdLst/>
            <a:ahLst/>
            <a:cxnLst/>
            <a:rect l="l" t="t" r="r" b="b"/>
            <a:pathLst>
              <a:path w="1553781" h="1559194">
                <a:moveTo>
                  <a:pt x="0" y="0"/>
                </a:moveTo>
                <a:lnTo>
                  <a:pt x="1553780" y="0"/>
                </a:lnTo>
                <a:lnTo>
                  <a:pt x="1553780" y="1559194"/>
                </a:lnTo>
                <a:lnTo>
                  <a:pt x="0" y="1559194"/>
                </a:lnTo>
                <a:lnTo>
                  <a:pt x="0" y="0"/>
                </a:lnTo>
                <a:close/>
              </a:path>
            </a:pathLst>
          </a:custGeom>
          <a:blipFill>
            <a:blip r:embed="rId28"/>
            <a:stretch>
              <a:fillRect/>
            </a:stretch>
          </a:blipFill>
        </p:spPr>
      </p:sp>
      <p:sp>
        <p:nvSpPr>
          <p:cNvPr id="16" name="TextBox 16"/>
          <p:cNvSpPr txBox="1"/>
          <p:nvPr/>
        </p:nvSpPr>
        <p:spPr>
          <a:xfrm>
            <a:off x="989984" y="3211032"/>
            <a:ext cx="16383441" cy="4273734"/>
          </a:xfrm>
          <a:prstGeom prst="rect">
            <a:avLst/>
          </a:prstGeom>
        </p:spPr>
        <p:txBody>
          <a:bodyPr wrap="square" lIns="0" tIns="0" rIns="0" bIns="0" rtlCol="0" anchor="t">
            <a:spAutoFit/>
          </a:bodyPr>
          <a:lstStyle/>
          <a:p>
            <a:pPr algn="ctr">
              <a:lnSpc>
                <a:spcPts val="4798"/>
              </a:lnSpc>
            </a:pPr>
            <a:r>
              <a:rPr lang="en-US" sz="3427" dirty="0">
                <a:solidFill>
                  <a:srgbClr val="000000"/>
                </a:solidFill>
                <a:latin typeface="Playpen Sans"/>
                <a:ea typeface="Playpen Sans"/>
                <a:cs typeface="Playpen Sans"/>
                <a:sym typeface="Playpen Sans"/>
              </a:rPr>
              <a:t>Parents Evening: Wednesday 21st October and Thursday 22nd October</a:t>
            </a:r>
          </a:p>
          <a:p>
            <a:pPr algn="ctr">
              <a:lnSpc>
                <a:spcPts val="4798"/>
              </a:lnSpc>
            </a:pPr>
            <a:endParaRPr lang="en-US" sz="3427" dirty="0">
              <a:solidFill>
                <a:srgbClr val="000000"/>
              </a:solidFill>
              <a:latin typeface="Playpen Sans"/>
              <a:ea typeface="Playpen Sans"/>
              <a:cs typeface="Playpen Sans"/>
              <a:sym typeface="Playpen Sans"/>
            </a:endParaRPr>
          </a:p>
          <a:p>
            <a:pPr algn="ctr">
              <a:lnSpc>
                <a:spcPts val="4798"/>
              </a:lnSpc>
            </a:pPr>
            <a:r>
              <a:rPr lang="en-US" sz="3427" dirty="0">
                <a:solidFill>
                  <a:srgbClr val="000000"/>
                </a:solidFill>
                <a:latin typeface="Playpen Sans"/>
                <a:ea typeface="Playpen Sans"/>
                <a:cs typeface="Playpen Sans"/>
                <a:sym typeface="Playpen Sans"/>
              </a:rPr>
              <a:t>Year 1 Christmas Show: Thursday 10th December (pm- time tbc)</a:t>
            </a:r>
          </a:p>
          <a:p>
            <a:pPr algn="ctr">
              <a:lnSpc>
                <a:spcPts val="4798"/>
              </a:lnSpc>
            </a:pPr>
            <a:endParaRPr lang="en-US" sz="3427" dirty="0">
              <a:solidFill>
                <a:srgbClr val="000000"/>
              </a:solidFill>
              <a:latin typeface="Playpen Sans"/>
              <a:ea typeface="Playpen Sans"/>
              <a:cs typeface="Playpen Sans"/>
              <a:sym typeface="Playpen Sans"/>
            </a:endParaRPr>
          </a:p>
          <a:p>
            <a:pPr algn="ctr">
              <a:lnSpc>
                <a:spcPts val="4798"/>
              </a:lnSpc>
            </a:pPr>
            <a:r>
              <a:rPr lang="en-US" sz="3427" dirty="0">
                <a:solidFill>
                  <a:srgbClr val="000000"/>
                </a:solidFill>
                <a:latin typeface="Playpen Sans"/>
                <a:ea typeface="Playpen Sans"/>
                <a:cs typeface="Playpen Sans"/>
                <a:sym typeface="Playpen Sans"/>
              </a:rPr>
              <a:t>Visit from the </a:t>
            </a:r>
            <a:r>
              <a:rPr lang="en-US" sz="3427" dirty="0" err="1">
                <a:solidFill>
                  <a:srgbClr val="000000"/>
                </a:solidFill>
                <a:latin typeface="Playpen Sans"/>
                <a:ea typeface="Playpen Sans"/>
                <a:cs typeface="Playpen Sans"/>
                <a:sym typeface="Playpen Sans"/>
              </a:rPr>
              <a:t>RepTylers</a:t>
            </a:r>
            <a:r>
              <a:rPr lang="en-US" sz="3427" dirty="0">
                <a:solidFill>
                  <a:srgbClr val="000000"/>
                </a:solidFill>
                <a:latin typeface="Playpen Sans"/>
                <a:ea typeface="Playpen Sans"/>
                <a:cs typeface="Playpen Sans"/>
                <a:sym typeface="Playpen Sans"/>
              </a:rPr>
              <a:t>: Spring Term date tbc</a:t>
            </a:r>
          </a:p>
          <a:p>
            <a:pPr algn="ctr">
              <a:lnSpc>
                <a:spcPts val="4798"/>
              </a:lnSpc>
            </a:pPr>
            <a:endParaRPr lang="en-US" sz="3427" dirty="0">
              <a:solidFill>
                <a:srgbClr val="000000"/>
              </a:solidFill>
              <a:latin typeface="Playpen Sans"/>
              <a:ea typeface="Playpen Sans"/>
              <a:cs typeface="Playpen Sans"/>
              <a:sym typeface="Playpen Sans"/>
            </a:endParaRPr>
          </a:p>
          <a:p>
            <a:pPr algn="ctr">
              <a:lnSpc>
                <a:spcPts val="4798"/>
              </a:lnSpc>
            </a:pPr>
            <a:r>
              <a:rPr lang="en-US" sz="3427" dirty="0">
                <a:solidFill>
                  <a:srgbClr val="000000"/>
                </a:solidFill>
                <a:latin typeface="Playpen Sans"/>
                <a:ea typeface="Playpen Sans"/>
                <a:cs typeface="Playpen Sans"/>
                <a:sym typeface="Playpen Sans"/>
              </a:rPr>
              <a:t>Visit to Arundel Castle: Summer Term date tbc</a:t>
            </a:r>
          </a:p>
        </p:txBody>
      </p:sp>
      <p:sp>
        <p:nvSpPr>
          <p:cNvPr id="17" name="TextBox 17"/>
          <p:cNvSpPr txBox="1"/>
          <p:nvPr/>
        </p:nvSpPr>
        <p:spPr>
          <a:xfrm>
            <a:off x="1993551" y="967428"/>
            <a:ext cx="13498284" cy="962227"/>
          </a:xfrm>
          <a:prstGeom prst="rect">
            <a:avLst/>
          </a:prstGeom>
        </p:spPr>
        <p:txBody>
          <a:bodyPr lIns="0" tIns="0" rIns="0" bIns="0" rtlCol="0" anchor="t">
            <a:spAutoFit/>
          </a:bodyPr>
          <a:lstStyle/>
          <a:p>
            <a:pPr algn="ctr">
              <a:lnSpc>
                <a:spcPts val="7114"/>
              </a:lnSpc>
            </a:pPr>
            <a:r>
              <a:rPr lang="en-US" sz="7650">
                <a:solidFill>
                  <a:srgbClr val="257167"/>
                </a:solidFill>
                <a:latin typeface="Playpen Sans"/>
                <a:ea typeface="Playpen Sans"/>
                <a:cs typeface="Playpen Sans"/>
                <a:sym typeface="Playpen Sans"/>
              </a:rPr>
              <a:t>Looking Ahead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AF6ED"/>
        </a:solidFill>
        <a:effectLst/>
      </p:bgPr>
    </p:bg>
    <p:spTree>
      <p:nvGrpSpPr>
        <p:cNvPr id="1" name=""/>
        <p:cNvGrpSpPr/>
        <p:nvPr/>
      </p:nvGrpSpPr>
      <p:grpSpPr>
        <a:xfrm>
          <a:off x="0" y="0"/>
          <a:ext cx="0" cy="0"/>
          <a:chOff x="0" y="0"/>
          <a:chExt cx="0" cy="0"/>
        </a:xfrm>
      </p:grpSpPr>
      <p:sp>
        <p:nvSpPr>
          <p:cNvPr id="2" name="Freeform 2"/>
          <p:cNvSpPr/>
          <p:nvPr/>
        </p:nvSpPr>
        <p:spPr>
          <a:xfrm flipH="1">
            <a:off x="12048936" y="7584840"/>
            <a:ext cx="10420729" cy="8195564"/>
          </a:xfrm>
          <a:custGeom>
            <a:avLst/>
            <a:gdLst/>
            <a:ahLst/>
            <a:cxnLst/>
            <a:rect l="l" t="t" r="r" b="b"/>
            <a:pathLst>
              <a:path w="10420729" h="8195564">
                <a:moveTo>
                  <a:pt x="10420728" y="0"/>
                </a:moveTo>
                <a:lnTo>
                  <a:pt x="0" y="0"/>
                </a:lnTo>
                <a:lnTo>
                  <a:pt x="0" y="8195565"/>
                </a:lnTo>
                <a:lnTo>
                  <a:pt x="10420728" y="8195565"/>
                </a:lnTo>
                <a:lnTo>
                  <a:pt x="10420728"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25013" y="8668590"/>
            <a:ext cx="6591359" cy="4114800"/>
          </a:xfrm>
          <a:custGeom>
            <a:avLst/>
            <a:gdLst/>
            <a:ahLst/>
            <a:cxnLst/>
            <a:rect l="l" t="t" r="r" b="b"/>
            <a:pathLst>
              <a:path w="6591359" h="4114800">
                <a:moveTo>
                  <a:pt x="0" y="0"/>
                </a:moveTo>
                <a:lnTo>
                  <a:pt x="6591360" y="0"/>
                </a:lnTo>
                <a:lnTo>
                  <a:pt x="659136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825987" y="9258300"/>
            <a:ext cx="6622452" cy="4114800"/>
          </a:xfrm>
          <a:custGeom>
            <a:avLst/>
            <a:gdLst/>
            <a:ahLst/>
            <a:cxnLst/>
            <a:rect l="l" t="t" r="r" b="b"/>
            <a:pathLst>
              <a:path w="6622452" h="4114800">
                <a:moveTo>
                  <a:pt x="0" y="0"/>
                </a:moveTo>
                <a:lnTo>
                  <a:pt x="6622452" y="0"/>
                </a:lnTo>
                <a:lnTo>
                  <a:pt x="6622452"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9702380" y="9118791"/>
            <a:ext cx="4195609" cy="4114800"/>
          </a:xfrm>
          <a:custGeom>
            <a:avLst/>
            <a:gdLst/>
            <a:ahLst/>
            <a:cxnLst/>
            <a:rect l="l" t="t" r="r" b="b"/>
            <a:pathLst>
              <a:path w="4195609" h="4114800">
                <a:moveTo>
                  <a:pt x="0" y="0"/>
                </a:moveTo>
                <a:lnTo>
                  <a:pt x="4195609" y="0"/>
                </a:lnTo>
                <a:lnTo>
                  <a:pt x="419560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458850" y="8465999"/>
            <a:ext cx="1829150" cy="4114800"/>
          </a:xfrm>
          <a:custGeom>
            <a:avLst/>
            <a:gdLst/>
            <a:ahLst/>
            <a:cxnLst/>
            <a:rect l="l" t="t" r="r" b="b"/>
            <a:pathLst>
              <a:path w="1829150" h="4114800">
                <a:moveTo>
                  <a:pt x="0" y="0"/>
                </a:moveTo>
                <a:lnTo>
                  <a:pt x="1829150" y="0"/>
                </a:lnTo>
                <a:lnTo>
                  <a:pt x="1829150"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750932" y="-678267"/>
            <a:ext cx="2766605" cy="2782268"/>
          </a:xfrm>
          <a:custGeom>
            <a:avLst/>
            <a:gdLst/>
            <a:ahLst/>
            <a:cxnLst/>
            <a:rect l="l" t="t" r="r" b="b"/>
            <a:pathLst>
              <a:path w="2766605" h="2782268">
                <a:moveTo>
                  <a:pt x="0" y="0"/>
                </a:moveTo>
                <a:lnTo>
                  <a:pt x="2766604" y="0"/>
                </a:lnTo>
                <a:lnTo>
                  <a:pt x="2766604" y="2782268"/>
                </a:lnTo>
                <a:lnTo>
                  <a:pt x="0" y="278226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784343" y="9258300"/>
            <a:ext cx="4398907" cy="1770199"/>
          </a:xfrm>
          <a:custGeom>
            <a:avLst/>
            <a:gdLst/>
            <a:ahLst/>
            <a:cxnLst/>
            <a:rect l="l" t="t" r="r" b="b"/>
            <a:pathLst>
              <a:path w="4398907" h="1770199">
                <a:moveTo>
                  <a:pt x="0" y="0"/>
                </a:moveTo>
                <a:lnTo>
                  <a:pt x="4398908" y="0"/>
                </a:lnTo>
                <a:lnTo>
                  <a:pt x="4398908" y="1770199"/>
                </a:lnTo>
                <a:lnTo>
                  <a:pt x="0" y="177019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0424707" y="9591859"/>
            <a:ext cx="1997876" cy="1436640"/>
          </a:xfrm>
          <a:custGeom>
            <a:avLst/>
            <a:gdLst/>
            <a:ahLst/>
            <a:cxnLst/>
            <a:rect l="l" t="t" r="r" b="b"/>
            <a:pathLst>
              <a:path w="1997876" h="1436640">
                <a:moveTo>
                  <a:pt x="0" y="0"/>
                </a:moveTo>
                <a:lnTo>
                  <a:pt x="1997876" y="0"/>
                </a:lnTo>
                <a:lnTo>
                  <a:pt x="1997876" y="1436640"/>
                </a:lnTo>
                <a:lnTo>
                  <a:pt x="0" y="143664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2225156" y="5409997"/>
            <a:ext cx="4051143" cy="1488132"/>
          </a:xfrm>
          <a:custGeom>
            <a:avLst/>
            <a:gdLst/>
            <a:ahLst/>
            <a:cxnLst/>
            <a:rect l="l" t="t" r="r" b="b"/>
            <a:pathLst>
              <a:path w="4051143" h="1488132">
                <a:moveTo>
                  <a:pt x="0" y="0"/>
                </a:moveTo>
                <a:lnTo>
                  <a:pt x="4051143" y="0"/>
                </a:lnTo>
                <a:lnTo>
                  <a:pt x="4051143" y="1488132"/>
                </a:lnTo>
                <a:lnTo>
                  <a:pt x="0" y="1488132"/>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5137213" y="9226393"/>
            <a:ext cx="2327928" cy="1802106"/>
          </a:xfrm>
          <a:custGeom>
            <a:avLst/>
            <a:gdLst/>
            <a:ahLst/>
            <a:cxnLst/>
            <a:rect l="l" t="t" r="r" b="b"/>
            <a:pathLst>
              <a:path w="2327928" h="1802106">
                <a:moveTo>
                  <a:pt x="0" y="0"/>
                </a:moveTo>
                <a:lnTo>
                  <a:pt x="2327928" y="0"/>
                </a:lnTo>
                <a:lnTo>
                  <a:pt x="2327928" y="1802106"/>
                </a:lnTo>
                <a:lnTo>
                  <a:pt x="0" y="1802106"/>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733463">
            <a:off x="-1227090" y="-1117644"/>
            <a:ext cx="3284402" cy="2884623"/>
          </a:xfrm>
          <a:custGeom>
            <a:avLst/>
            <a:gdLst/>
            <a:ahLst/>
            <a:cxnLst/>
            <a:rect l="l" t="t" r="r" b="b"/>
            <a:pathLst>
              <a:path w="3284402" h="2884623">
                <a:moveTo>
                  <a:pt x="0" y="0"/>
                </a:moveTo>
                <a:lnTo>
                  <a:pt x="3284402" y="0"/>
                </a:lnTo>
                <a:lnTo>
                  <a:pt x="3284402" y="2884622"/>
                </a:lnTo>
                <a:lnTo>
                  <a:pt x="0" y="288462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a:off x="13141517" y="9258300"/>
            <a:ext cx="4700636" cy="4114800"/>
          </a:xfrm>
          <a:custGeom>
            <a:avLst/>
            <a:gdLst/>
            <a:ahLst/>
            <a:cxnLst/>
            <a:rect l="l" t="t" r="r" b="b"/>
            <a:pathLst>
              <a:path w="4700636" h="4114800">
                <a:moveTo>
                  <a:pt x="0" y="0"/>
                </a:moveTo>
                <a:lnTo>
                  <a:pt x="4700635" y="0"/>
                </a:lnTo>
                <a:lnTo>
                  <a:pt x="4700635" y="4114800"/>
                </a:lnTo>
                <a:lnTo>
                  <a:pt x="0" y="4114800"/>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a:off x="9032034" y="-678267"/>
            <a:ext cx="4353839" cy="1706967"/>
          </a:xfrm>
          <a:custGeom>
            <a:avLst/>
            <a:gdLst/>
            <a:ahLst/>
            <a:cxnLst/>
            <a:rect l="l" t="t" r="r" b="b"/>
            <a:pathLst>
              <a:path w="4353839" h="1706967">
                <a:moveTo>
                  <a:pt x="0" y="0"/>
                </a:moveTo>
                <a:lnTo>
                  <a:pt x="4353839" y="0"/>
                </a:lnTo>
                <a:lnTo>
                  <a:pt x="4353839" y="1706967"/>
                </a:lnTo>
                <a:lnTo>
                  <a:pt x="0" y="170696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a:off x="16305423" y="5143500"/>
            <a:ext cx="3073460" cy="2152493"/>
          </a:xfrm>
          <a:custGeom>
            <a:avLst/>
            <a:gdLst/>
            <a:ahLst/>
            <a:cxnLst/>
            <a:rect l="l" t="t" r="r" b="b"/>
            <a:pathLst>
              <a:path w="3073460" h="2152493">
                <a:moveTo>
                  <a:pt x="0" y="0"/>
                </a:moveTo>
                <a:lnTo>
                  <a:pt x="3073459" y="0"/>
                </a:lnTo>
                <a:lnTo>
                  <a:pt x="3073459" y="2152493"/>
                </a:lnTo>
                <a:lnTo>
                  <a:pt x="0" y="2152493"/>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a:off x="3264918" y="1342936"/>
            <a:ext cx="1363053" cy="1559162"/>
          </a:xfrm>
          <a:custGeom>
            <a:avLst/>
            <a:gdLst/>
            <a:ahLst/>
            <a:cxnLst/>
            <a:rect l="l" t="t" r="r" b="b"/>
            <a:pathLst>
              <a:path w="1363053" h="1559162">
                <a:moveTo>
                  <a:pt x="0" y="0"/>
                </a:moveTo>
                <a:lnTo>
                  <a:pt x="1363053" y="0"/>
                </a:lnTo>
                <a:lnTo>
                  <a:pt x="1363053" y="1559162"/>
                </a:lnTo>
                <a:lnTo>
                  <a:pt x="0" y="1559162"/>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TextBox 17"/>
          <p:cNvSpPr txBox="1"/>
          <p:nvPr/>
        </p:nvSpPr>
        <p:spPr>
          <a:xfrm>
            <a:off x="1442692" y="3606948"/>
            <a:ext cx="14308240" cy="1971587"/>
          </a:xfrm>
          <a:prstGeom prst="rect">
            <a:avLst/>
          </a:prstGeom>
        </p:spPr>
        <p:txBody>
          <a:bodyPr lIns="0" tIns="0" rIns="0" bIns="0" rtlCol="0" anchor="t">
            <a:spAutoFit/>
          </a:bodyPr>
          <a:lstStyle/>
          <a:p>
            <a:pPr algn="ctr">
              <a:lnSpc>
                <a:spcPts val="14464"/>
              </a:lnSpc>
            </a:pPr>
            <a:r>
              <a:rPr lang="en-US" sz="15552">
                <a:solidFill>
                  <a:srgbClr val="257167"/>
                </a:solidFill>
                <a:latin typeface="Playpen Sans"/>
                <a:ea typeface="Playpen Sans"/>
                <a:cs typeface="Playpen Sans"/>
                <a:sym typeface="Playpen Sans"/>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711</Words>
  <Application>Microsoft Office PowerPoint</Application>
  <PresentationFormat>Custom</PresentationFormat>
  <Paragraphs>70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Playpen Sans</vt:lpstr>
      <vt:lpstr>Playpen Sans Bold</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PowerPoint</dc:title>
  <dc:creator>Sammy Rushworth</dc:creator>
  <cp:lastModifiedBy>Sammy Rushworth</cp:lastModifiedBy>
  <cp:revision>4</cp:revision>
  <dcterms:created xsi:type="dcterms:W3CDTF">2006-08-16T00:00:00Z</dcterms:created>
  <dcterms:modified xsi:type="dcterms:W3CDTF">2026-09-17T11:43:01Z</dcterms:modified>
  <dc:identifier>DAGy4WJQq-w</dc:identifier>
</cp:coreProperties>
</file>