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005A"/>
    <a:srgbClr val="619960"/>
    <a:srgbClr val="121112"/>
    <a:srgbClr val="348350"/>
    <a:srgbClr val="809BB1"/>
    <a:srgbClr val="839E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4660"/>
  </p:normalViewPr>
  <p:slideViewPr>
    <p:cSldViewPr snapToGrid="0">
      <p:cViewPr varScale="1">
        <p:scale>
          <a:sx n="89" d="100"/>
          <a:sy n="89" d="100"/>
        </p:scale>
        <p:origin x="114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BCB0CD-CECD-4745-8EFC-E236C9A69F9D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D40708-BFCB-45F4-AD42-A785FD3AE2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574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D40708-BFCB-45F4-AD42-A785FD3AE2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461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43C23-99F1-D5A6-8F0F-E6B53D31D7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1AB856-5E1C-82F9-6DD7-30DC6A5BA5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2A2376-3C9B-E364-A5B1-0F458ADC9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D8548-2F20-4670-B863-F781E7A01618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E25C1E-C81E-F74C-2F9F-E24F39784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189E70-B0EB-182F-09D3-FCD558B64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2271E-68AA-4DB0-8489-7AF921996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139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DDE78D-3B5C-1019-0F6E-D6FDA8D18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A0C21-A1F7-D0D6-B3D3-157D522D18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DA741E-F38B-BF8C-6B13-BBA13EC6E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D8548-2F20-4670-B863-F781E7A01618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458886-F85B-1576-E613-935DD04B0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49C2D8-FC88-2763-239D-054DD12FA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2271E-68AA-4DB0-8489-7AF921996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253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B87CF-3DDE-4626-048E-7682F7BCB6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633149-300A-0EF1-158B-D3275EEAFD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0E7F97-6B64-F85B-20A2-B772FA98A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D8548-2F20-4670-B863-F781E7A01618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67545-4DC5-2E8A-582E-6EC5947FE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7C819-8C68-92D2-72E6-57E85A133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2271E-68AA-4DB0-8489-7AF921996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151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0BBFC-9B20-06E6-07BE-C06CAE640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DA307E-0300-56A4-6ADF-BD6FDCA3B8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50F170-BEEB-F5C5-7D68-70C4DF6784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7F8FC3-AD83-6EA9-7BB4-4BE3731FE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D8548-2F20-4670-B863-F781E7A01618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ACFD34-88DC-5166-C78D-1EAD2E716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647AD0-5C0B-0146-FC39-D32F253C1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2271E-68AA-4DB0-8489-7AF921996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483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E7465-3494-1FB4-E825-4D004B2BD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26CDCF-3C6C-20E7-4AB0-8AB2AFCA8B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FA5461-AF36-B2C0-D8E3-A0C03E85B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D8F63B-4DC1-77CC-0E79-2427CFADA7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75EE1C-2B01-EE37-0DC0-9E1D57032B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7D1230D-3F0C-E043-349F-371DC844B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D8548-2F20-4670-B863-F781E7A01618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36D64C-D793-97B1-437E-05133F924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9971A28-50E1-7876-FB2D-7851E8BD8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2271E-68AA-4DB0-8489-7AF921996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16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2A6D25-86AC-2CE7-DF1C-0DF9FD8A3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40A3E3-0F0E-F338-79F5-3C1BDBC74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D8548-2F20-4670-B863-F781E7A01618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AE9EDD-F3D2-7EDE-00C6-64AD90F87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958C82-B451-4D80-94C1-6A76D07DC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2271E-68AA-4DB0-8489-7AF921996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034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B10FDA-3F0A-49E0-019A-AB834F04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D8548-2F20-4670-B863-F781E7A01618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DF1BC7-35A1-4462-288C-F6429762E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9639FE-74D1-81F3-479B-97C5D7B66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2271E-68AA-4DB0-8489-7AF921996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60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C23C4-6345-5A43-4B7C-A951416A81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F650CD-2641-A1F2-D8F7-28AE9B0C7F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20C24B-7BF8-3EA6-8016-7F6934C145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36D6A3-832C-451E-9E00-D10C9DC2A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D8548-2F20-4670-B863-F781E7A01618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6F8A1D-B828-5D07-8D92-6E469482C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844CBE-A732-BED9-0152-9461A51C5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2271E-68AA-4DB0-8489-7AF921996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351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0EB144-7EDC-0825-4BCA-A83D639E02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685E58E-6E86-3588-C0DF-B185088B99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24BFEC-859B-AB9F-C747-4588A091FF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C1A898-25FC-D806-1933-7169A54F8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D8548-2F20-4670-B863-F781E7A01618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E730FD-8F98-E3C7-2E60-BEEF94AA3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AA540-990F-0446-6473-6D3135D3B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2271E-68AA-4DB0-8489-7AF921996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832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EB11A-AC35-9731-2899-28D783784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AF9B4E-20B4-4ABA-E7FC-451B3D5718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6F761C-C3F0-2B95-2E68-DDEB19066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D8548-2F20-4670-B863-F781E7A01618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4DB552-C160-F2BD-9DC8-9838F703F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139C4C-95AC-5A82-1E34-04468E6BA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2271E-68AA-4DB0-8489-7AF921996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08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49E230-6FEF-B072-D180-AB12622835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CBB328-BD25-31A0-06EB-934899A5D8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3C4C72-09CE-09B0-5835-22DB12882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D8548-2F20-4670-B863-F781E7A01618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6CCC1D-E939-4D78-58EE-18E631770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71077F-54B6-3342-40CD-F66D70286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2271E-68AA-4DB0-8489-7AF921996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6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E4C93B-095B-928A-E394-784824CB9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F40B34-518E-4F48-FAD6-A2C4690F7B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CE2DDE-FC9B-4B10-EC29-55B2BF1CCD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0DD8548-2F20-4670-B863-F781E7A01618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E21B65-06C5-2F8D-91F0-79602D4DDB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158F9B-391E-229B-484F-69A58D4C9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82271E-68AA-4DB0-8489-7AF921996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009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1.svg"/><Relationship Id="rId18" Type="http://schemas.openxmlformats.org/officeDocument/2006/relationships/image" Target="../media/image9.png"/><Relationship Id="rId3" Type="http://schemas.openxmlformats.org/officeDocument/2006/relationships/image" Target="../media/image1.png"/><Relationship Id="rId21" Type="http://schemas.openxmlformats.org/officeDocument/2006/relationships/image" Target="../media/image19.svg"/><Relationship Id="rId7" Type="http://schemas.openxmlformats.org/officeDocument/2006/relationships/image" Target="../media/image5.svg"/><Relationship Id="rId12" Type="http://schemas.openxmlformats.org/officeDocument/2006/relationships/image" Target="../media/image6.png"/><Relationship Id="rId17" Type="http://schemas.openxmlformats.org/officeDocument/2006/relationships/image" Target="../media/image15.sv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8.png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9.svg"/><Relationship Id="rId5" Type="http://schemas.openxmlformats.org/officeDocument/2006/relationships/image" Target="../media/image3.svg"/><Relationship Id="rId15" Type="http://schemas.openxmlformats.org/officeDocument/2006/relationships/image" Target="../media/image13.svg"/><Relationship Id="rId23" Type="http://schemas.openxmlformats.org/officeDocument/2006/relationships/image" Target="../media/image21.svg"/><Relationship Id="rId10" Type="http://schemas.openxmlformats.org/officeDocument/2006/relationships/image" Target="../media/image5.png"/><Relationship Id="rId19" Type="http://schemas.openxmlformats.org/officeDocument/2006/relationships/image" Target="../media/image17.svg"/><Relationship Id="rId4" Type="http://schemas.openxmlformats.org/officeDocument/2006/relationships/image" Target="../media/image2.png"/><Relationship Id="rId9" Type="http://schemas.openxmlformats.org/officeDocument/2006/relationships/image" Target="../media/image7.svg"/><Relationship Id="rId14" Type="http://schemas.openxmlformats.org/officeDocument/2006/relationships/image" Target="../media/image7.png"/><Relationship Id="rId22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3A851E76-0E6A-68E6-A981-F7509A1FD182}"/>
              </a:ext>
            </a:extLst>
          </p:cNvPr>
          <p:cNvSpPr/>
          <p:nvPr/>
        </p:nvSpPr>
        <p:spPr>
          <a:xfrm>
            <a:off x="-73152" y="-82296"/>
            <a:ext cx="12481560" cy="7059168"/>
          </a:xfrm>
          <a:prstGeom prst="rect">
            <a:avLst/>
          </a:prstGeom>
          <a:solidFill>
            <a:srgbClr val="839EB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 descr="A logo with a tree and flowers&#10;&#10;AI-generated content may be incorrect.">
            <a:extLst>
              <a:ext uri="{FF2B5EF4-FFF2-40B4-BE49-F238E27FC236}">
                <a16:creationId xmlns:a16="http://schemas.microsoft.com/office/drawing/2014/main" id="{049E1E61-8DDC-B7B3-1DB6-C1CE804B25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805" y="1043861"/>
            <a:ext cx="3183676" cy="2619710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2DCA37E-F0C9-107A-A4FE-4F2A2C81B636}"/>
              </a:ext>
            </a:extLst>
          </p:cNvPr>
          <p:cNvSpPr/>
          <p:nvPr/>
        </p:nvSpPr>
        <p:spPr>
          <a:xfrm>
            <a:off x="3723132" y="62095"/>
            <a:ext cx="4745736" cy="769061"/>
          </a:xfrm>
          <a:prstGeom prst="roundRect">
            <a:avLst/>
          </a:prstGeom>
          <a:solidFill>
            <a:srgbClr val="02005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How do we implement our curriculum?</a:t>
            </a:r>
          </a:p>
          <a:p>
            <a:pPr algn="ctr"/>
            <a:r>
              <a:rPr lang="en-US" sz="1400" dirty="0"/>
              <a:t>Downview Principles for QFT</a:t>
            </a:r>
            <a:endParaRPr lang="en-GB" sz="140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B5CFC19-AF62-45E0-BFFC-B647EF417DA9}"/>
              </a:ext>
            </a:extLst>
          </p:cNvPr>
          <p:cNvSpPr/>
          <p:nvPr/>
        </p:nvSpPr>
        <p:spPr>
          <a:xfrm>
            <a:off x="94912" y="1014089"/>
            <a:ext cx="3502878" cy="97394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/>
              <a:t>Retrieval</a:t>
            </a:r>
            <a:endParaRPr lang="en-US" sz="1400" dirty="0"/>
          </a:p>
          <a:p>
            <a:r>
              <a:rPr lang="en-US" sz="1400" dirty="0"/>
              <a:t>Reviewing prior learning</a:t>
            </a:r>
          </a:p>
          <a:p>
            <a:r>
              <a:rPr lang="en-US" sz="1400" dirty="0"/>
              <a:t>Daily, weekly, monthly</a:t>
            </a:r>
          </a:p>
          <a:p>
            <a:endParaRPr lang="en-GB" sz="14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1E059E8-B546-C843-C712-BB371557C2D8}"/>
              </a:ext>
            </a:extLst>
          </p:cNvPr>
          <p:cNvSpPr/>
          <p:nvPr/>
        </p:nvSpPr>
        <p:spPr>
          <a:xfrm>
            <a:off x="94911" y="2175830"/>
            <a:ext cx="3502878" cy="97394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/>
              <a:t>Checking for </a:t>
            </a:r>
          </a:p>
          <a:p>
            <a:r>
              <a:rPr lang="en-US" b="1" dirty="0"/>
              <a:t>Understanding </a:t>
            </a:r>
          </a:p>
          <a:p>
            <a:r>
              <a:rPr lang="en-US" sz="1400" dirty="0"/>
              <a:t>Quizzes, AFL</a:t>
            </a:r>
          </a:p>
          <a:p>
            <a:r>
              <a:rPr lang="en-US" sz="1400" dirty="0"/>
              <a:t>Questioning, Talk &amp; Feedback</a:t>
            </a:r>
            <a:endParaRPr lang="en-GB" sz="140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75C1CBE-4D05-D0F6-D374-CCB22199BFEF}"/>
              </a:ext>
            </a:extLst>
          </p:cNvPr>
          <p:cNvSpPr/>
          <p:nvPr/>
        </p:nvSpPr>
        <p:spPr>
          <a:xfrm>
            <a:off x="94910" y="3337571"/>
            <a:ext cx="3502878" cy="97394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b="1" dirty="0"/>
          </a:p>
          <a:p>
            <a:r>
              <a:rPr lang="en-US" b="1" dirty="0"/>
              <a:t>Hands on</a:t>
            </a:r>
          </a:p>
          <a:p>
            <a:r>
              <a:rPr lang="en-US" sz="1400" dirty="0"/>
              <a:t>Manipulatives</a:t>
            </a:r>
          </a:p>
          <a:p>
            <a:r>
              <a:rPr lang="en-US" sz="1400" dirty="0"/>
              <a:t>Concrete, pictorial, abstract…</a:t>
            </a:r>
          </a:p>
          <a:p>
            <a:endParaRPr lang="en-US" sz="1400" dirty="0"/>
          </a:p>
          <a:p>
            <a:endParaRPr lang="en-GB" sz="140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95BC1B7-E48F-4724-C288-0688E1193B85}"/>
              </a:ext>
            </a:extLst>
          </p:cNvPr>
          <p:cNvSpPr/>
          <p:nvPr/>
        </p:nvSpPr>
        <p:spPr>
          <a:xfrm>
            <a:off x="85634" y="4499312"/>
            <a:ext cx="3512154" cy="97394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/>
              <a:t>Vocabulary</a:t>
            </a:r>
          </a:p>
          <a:p>
            <a:r>
              <a:rPr lang="en-US" sz="1400" dirty="0"/>
              <a:t>Explicit language</a:t>
            </a:r>
          </a:p>
          <a:p>
            <a:r>
              <a:rPr lang="en-US" sz="1400" dirty="0"/>
              <a:t>Less is more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1A3FD32-3822-093A-DEA6-7402E397424E}"/>
              </a:ext>
            </a:extLst>
          </p:cNvPr>
          <p:cNvSpPr/>
          <p:nvPr/>
        </p:nvSpPr>
        <p:spPr>
          <a:xfrm>
            <a:off x="8760198" y="1014089"/>
            <a:ext cx="3502880" cy="97394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1" dirty="0"/>
              <a:t>Sequencing</a:t>
            </a:r>
          </a:p>
          <a:p>
            <a:pPr algn="r"/>
            <a:r>
              <a:rPr lang="en-US" sz="1400" dirty="0"/>
              <a:t>Small Steps</a:t>
            </a:r>
          </a:p>
          <a:p>
            <a:pPr algn="r"/>
            <a:r>
              <a:rPr lang="en-US" sz="1400" dirty="0"/>
              <a:t>Clear Goals</a:t>
            </a:r>
          </a:p>
          <a:p>
            <a:pPr algn="r"/>
            <a:r>
              <a:rPr lang="en-US" sz="1400" dirty="0"/>
              <a:t>Purposeful Learning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3A22080-DC1A-5904-EA6D-753D2387A290}"/>
              </a:ext>
            </a:extLst>
          </p:cNvPr>
          <p:cNvSpPr/>
          <p:nvPr/>
        </p:nvSpPr>
        <p:spPr>
          <a:xfrm>
            <a:off x="8760198" y="2175830"/>
            <a:ext cx="3502878" cy="97394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1" dirty="0"/>
              <a:t>Modelling</a:t>
            </a:r>
          </a:p>
          <a:p>
            <a:pPr algn="r"/>
            <a:r>
              <a:rPr lang="en-US" sz="1400" dirty="0"/>
              <a:t>Demonstrating and Showing</a:t>
            </a:r>
          </a:p>
          <a:p>
            <a:pPr algn="r"/>
            <a:r>
              <a:rPr lang="en-US" sz="1400" dirty="0"/>
              <a:t>Praise and encouragement </a:t>
            </a:r>
          </a:p>
          <a:p>
            <a:endParaRPr lang="en-US" sz="14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BE865E9-C774-016C-276E-B20B8F59920D}"/>
              </a:ext>
            </a:extLst>
          </p:cNvPr>
          <p:cNvSpPr/>
          <p:nvPr/>
        </p:nvSpPr>
        <p:spPr>
          <a:xfrm>
            <a:off x="8760198" y="3337571"/>
            <a:ext cx="3502878" cy="97394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1" dirty="0"/>
              <a:t>Scaffolding</a:t>
            </a:r>
            <a:endParaRPr lang="en-US" sz="1400" dirty="0"/>
          </a:p>
          <a:p>
            <a:pPr algn="r"/>
            <a:r>
              <a:rPr lang="en-US" sz="1400" dirty="0"/>
              <a:t>Guided Practice</a:t>
            </a:r>
          </a:p>
          <a:p>
            <a:pPr algn="r"/>
            <a:r>
              <a:rPr lang="en-US" sz="1400" dirty="0"/>
              <a:t>Temporary Prompts and Support</a:t>
            </a:r>
          </a:p>
          <a:p>
            <a:pPr algn="r"/>
            <a:endParaRPr lang="en-US" sz="140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BAF70B6-9D28-2ABF-4824-253367260D1C}"/>
              </a:ext>
            </a:extLst>
          </p:cNvPr>
          <p:cNvSpPr/>
          <p:nvPr/>
        </p:nvSpPr>
        <p:spPr>
          <a:xfrm>
            <a:off x="8760199" y="4499776"/>
            <a:ext cx="3512156" cy="97394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b="1" dirty="0"/>
          </a:p>
          <a:p>
            <a:pPr algn="r"/>
            <a:r>
              <a:rPr lang="en-US" b="1" dirty="0"/>
              <a:t>Adaptation</a:t>
            </a:r>
          </a:p>
          <a:p>
            <a:pPr algn="r"/>
            <a:r>
              <a:rPr lang="en-US" sz="1400" dirty="0"/>
              <a:t>Adjusting to meet the need</a:t>
            </a:r>
          </a:p>
          <a:p>
            <a:pPr algn="r"/>
            <a:r>
              <a:rPr lang="en-US" sz="1400" dirty="0"/>
              <a:t>Promoting independence </a:t>
            </a:r>
          </a:p>
          <a:p>
            <a:pPr algn="r"/>
            <a:endParaRPr lang="en-US" sz="1400" dirty="0"/>
          </a:p>
          <a:p>
            <a:endParaRPr lang="en-GB" sz="140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A020A83-EA95-FCBF-83C8-810D40C1A853}"/>
              </a:ext>
            </a:extLst>
          </p:cNvPr>
          <p:cNvSpPr/>
          <p:nvPr/>
        </p:nvSpPr>
        <p:spPr>
          <a:xfrm>
            <a:off x="3742080" y="4730266"/>
            <a:ext cx="4851096" cy="636561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/>
              <a:t>Relationships – </a:t>
            </a:r>
            <a:r>
              <a:rPr lang="en-US" sz="1600" dirty="0"/>
              <a:t>Knowing our pupils</a:t>
            </a:r>
            <a:endParaRPr lang="en-GB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456D9F8-BFE3-2CF9-A234-289E72EBDF84}"/>
              </a:ext>
            </a:extLst>
          </p:cNvPr>
          <p:cNvSpPr/>
          <p:nvPr/>
        </p:nvSpPr>
        <p:spPr>
          <a:xfrm>
            <a:off x="3742080" y="5505619"/>
            <a:ext cx="4851096" cy="636562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/>
              <a:t>Ambition </a:t>
            </a:r>
            <a:r>
              <a:rPr lang="en-US" sz="1600" b="1" dirty="0"/>
              <a:t>– </a:t>
            </a:r>
            <a:r>
              <a:rPr lang="en-US" sz="1600" dirty="0"/>
              <a:t>High expectations &amp; </a:t>
            </a:r>
          </a:p>
          <a:p>
            <a:r>
              <a:rPr lang="en-US" sz="1600" dirty="0"/>
              <a:t>achievable goals for all pupils</a:t>
            </a:r>
            <a:endParaRPr lang="en-GB" sz="1600" dirty="0"/>
          </a:p>
        </p:txBody>
      </p:sp>
      <p:pic>
        <p:nvPicPr>
          <p:cNvPr id="36" name="Graphic 35" descr="Recycle with solid fill">
            <a:extLst>
              <a:ext uri="{FF2B5EF4-FFF2-40B4-BE49-F238E27FC236}">
                <a16:creationId xmlns:a16="http://schemas.microsoft.com/office/drawing/2014/main" id="{B7CDE253-E420-36EC-D227-85311D3C3D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2539037" y="1025254"/>
            <a:ext cx="914400" cy="914400"/>
          </a:xfrm>
          <a:prstGeom prst="rect">
            <a:avLst/>
          </a:prstGeom>
        </p:spPr>
      </p:pic>
      <p:pic>
        <p:nvPicPr>
          <p:cNvPr id="38" name="Graphic 37" descr="Thought with solid fill">
            <a:extLst>
              <a:ext uri="{FF2B5EF4-FFF2-40B4-BE49-F238E27FC236}">
                <a16:creationId xmlns:a16="http://schemas.microsoft.com/office/drawing/2014/main" id="{2B724ECD-6F36-DC7F-3F4F-598B515A61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2539037" y="2206193"/>
            <a:ext cx="914400" cy="914400"/>
          </a:xfrm>
          <a:prstGeom prst="rect">
            <a:avLst/>
          </a:prstGeom>
        </p:spPr>
      </p:pic>
      <p:pic>
        <p:nvPicPr>
          <p:cNvPr id="42" name="Graphic 41" descr="Chat with solid fill">
            <a:extLst>
              <a:ext uri="{FF2B5EF4-FFF2-40B4-BE49-F238E27FC236}">
                <a16:creationId xmlns:a16="http://schemas.microsoft.com/office/drawing/2014/main" id="{34C3959B-6611-AE50-15A0-FE7794C57F0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2539037" y="4558857"/>
            <a:ext cx="914400" cy="914400"/>
          </a:xfrm>
          <a:prstGeom prst="rect">
            <a:avLst/>
          </a:prstGeom>
        </p:spPr>
      </p:pic>
      <p:pic>
        <p:nvPicPr>
          <p:cNvPr id="46" name="Graphic 45" descr="Route (Two Pins With A Path) with solid fill">
            <a:extLst>
              <a:ext uri="{FF2B5EF4-FFF2-40B4-BE49-F238E27FC236}">
                <a16:creationId xmlns:a16="http://schemas.microsoft.com/office/drawing/2014/main" id="{89AB9B32-0958-2269-C4F5-D322E193A4B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8909304" y="1043861"/>
            <a:ext cx="914400" cy="914400"/>
          </a:xfrm>
          <a:prstGeom prst="rect">
            <a:avLst/>
          </a:prstGeom>
        </p:spPr>
      </p:pic>
      <p:pic>
        <p:nvPicPr>
          <p:cNvPr id="54" name="Graphic 53" descr="Rocket with solid fill">
            <a:extLst>
              <a:ext uri="{FF2B5EF4-FFF2-40B4-BE49-F238E27FC236}">
                <a16:creationId xmlns:a16="http://schemas.microsoft.com/office/drawing/2014/main" id="{A616EE6F-6587-49CA-C802-F9DB63D51E7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7758233" y="5505619"/>
            <a:ext cx="637200" cy="637200"/>
          </a:xfrm>
          <a:prstGeom prst="rect">
            <a:avLst/>
          </a:prstGeom>
        </p:spPr>
      </p:pic>
      <p:pic>
        <p:nvPicPr>
          <p:cNvPr id="64" name="Graphic 63" descr="Clipboard Partially Checked with solid fill">
            <a:extLst>
              <a:ext uri="{FF2B5EF4-FFF2-40B4-BE49-F238E27FC236}">
                <a16:creationId xmlns:a16="http://schemas.microsoft.com/office/drawing/2014/main" id="{143CB388-B90C-06B0-D62B-DA044E69DB4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8909304" y="4503531"/>
            <a:ext cx="914400" cy="914400"/>
          </a:xfrm>
          <a:prstGeom prst="rect">
            <a:avLst/>
          </a:prstGeom>
        </p:spPr>
      </p:pic>
      <p:pic>
        <p:nvPicPr>
          <p:cNvPr id="68" name="Graphic 67" descr="Man and woman with solid fill">
            <a:extLst>
              <a:ext uri="{FF2B5EF4-FFF2-40B4-BE49-F238E27FC236}">
                <a16:creationId xmlns:a16="http://schemas.microsoft.com/office/drawing/2014/main" id="{49ACE365-06F3-4805-3D79-B5E27E097D6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xmlns="" r:embed="rId17"/>
              </a:ext>
            </a:extLst>
          </a:blip>
          <a:stretch>
            <a:fillRect/>
          </a:stretch>
        </p:blipFill>
        <p:spPr>
          <a:xfrm>
            <a:off x="7758233" y="4757563"/>
            <a:ext cx="636563" cy="636563"/>
          </a:xfrm>
          <a:prstGeom prst="rect">
            <a:avLst/>
          </a:prstGeom>
        </p:spPr>
      </p:pic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id="{8B07D3ED-E2DF-9420-B772-81CDBB794B6C}"/>
              </a:ext>
            </a:extLst>
          </p:cNvPr>
          <p:cNvSpPr/>
          <p:nvPr/>
        </p:nvSpPr>
        <p:spPr>
          <a:xfrm>
            <a:off x="3763775" y="3924835"/>
            <a:ext cx="4745736" cy="636561"/>
          </a:xfrm>
          <a:prstGeom prst="roundRect">
            <a:avLst/>
          </a:prstGeom>
          <a:solidFill>
            <a:srgbClr val="02005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Our Core Values</a:t>
            </a:r>
            <a:endParaRPr lang="en-GB" sz="1400" dirty="0"/>
          </a:p>
        </p:txBody>
      </p:sp>
      <p:pic>
        <p:nvPicPr>
          <p:cNvPr id="73" name="Graphic 72" descr="Cheers with solid fill">
            <a:extLst>
              <a:ext uri="{FF2B5EF4-FFF2-40B4-BE49-F238E27FC236}">
                <a16:creationId xmlns:a16="http://schemas.microsoft.com/office/drawing/2014/main" id="{2BB0B495-CE53-03A2-EA18-E5B3E5E293C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2539037" y="3391934"/>
            <a:ext cx="914400" cy="914400"/>
          </a:xfrm>
          <a:prstGeom prst="rect">
            <a:avLst/>
          </a:prstGeom>
        </p:spPr>
      </p:pic>
      <p:pic>
        <p:nvPicPr>
          <p:cNvPr id="3" name="Graphic 2" descr="Classroom with solid fill">
            <a:extLst>
              <a:ext uri="{FF2B5EF4-FFF2-40B4-BE49-F238E27FC236}">
                <a16:creationId xmlns:a16="http://schemas.microsoft.com/office/drawing/2014/main" id="{B321F5F0-722C-1B23-72A0-5F72850C96E8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xmlns="" r:embed="rId21"/>
              </a:ext>
            </a:extLst>
          </a:blip>
          <a:stretch>
            <a:fillRect/>
          </a:stretch>
        </p:blipFill>
        <p:spPr>
          <a:xfrm>
            <a:off x="8909304" y="2200851"/>
            <a:ext cx="914400" cy="914400"/>
          </a:xfrm>
          <a:prstGeom prst="rect">
            <a:avLst/>
          </a:prstGeom>
        </p:spPr>
      </p:pic>
      <p:pic>
        <p:nvPicPr>
          <p:cNvPr id="11" name="Graphic 10" descr="Climbing with solid fill">
            <a:extLst>
              <a:ext uri="{FF2B5EF4-FFF2-40B4-BE49-F238E27FC236}">
                <a16:creationId xmlns:a16="http://schemas.microsoft.com/office/drawing/2014/main" id="{406A3300-0A89-0483-8471-3B69E89FCEBA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xmlns="" r:embed="rId23"/>
              </a:ext>
            </a:extLst>
          </a:blip>
          <a:stretch>
            <a:fillRect/>
          </a:stretch>
        </p:blipFill>
        <p:spPr>
          <a:xfrm rot="5400000">
            <a:off x="8882793" y="3404059"/>
            <a:ext cx="814114" cy="864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3749946-EA55-9D44-4465-9713C6114969}"/>
              </a:ext>
            </a:extLst>
          </p:cNvPr>
          <p:cNvSpPr/>
          <p:nvPr/>
        </p:nvSpPr>
        <p:spPr>
          <a:xfrm>
            <a:off x="3728790" y="6253674"/>
            <a:ext cx="4851096" cy="636562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/>
              <a:t>Inclusivity – </a:t>
            </a:r>
            <a:r>
              <a:rPr lang="en-US" sz="1600" dirty="0"/>
              <a:t>All pupils are valued, respected and included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9694035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104</Words>
  <Application>Microsoft Office PowerPoint</Application>
  <PresentationFormat>Widescreen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Purkis (bp1u24)</dc:creator>
  <cp:lastModifiedBy>Head</cp:lastModifiedBy>
  <cp:revision>6</cp:revision>
  <dcterms:created xsi:type="dcterms:W3CDTF">2025-04-16T08:18:48Z</dcterms:created>
  <dcterms:modified xsi:type="dcterms:W3CDTF">2026-01-11T19:34:22Z</dcterms:modified>
</cp:coreProperties>
</file>