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98" r:id="rId2"/>
    <p:sldId id="318" r:id="rId3"/>
    <p:sldId id="325" r:id="rId4"/>
    <p:sldId id="338" r:id="rId5"/>
    <p:sldId id="337" r:id="rId6"/>
    <p:sldId id="304" r:id="rId7"/>
    <p:sldId id="335" r:id="rId8"/>
    <p:sldId id="326" r:id="rId9"/>
    <p:sldId id="330" r:id="rId10"/>
    <p:sldId id="333" r:id="rId11"/>
    <p:sldId id="336" r:id="rId1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13D8"/>
    <a:srgbClr val="CA80D2"/>
    <a:srgbClr val="0DD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80" autoAdjust="0"/>
    <p:restoredTop sz="94660"/>
  </p:normalViewPr>
  <p:slideViewPr>
    <p:cSldViewPr>
      <p:cViewPr varScale="1">
        <p:scale>
          <a:sx n="84" d="100"/>
          <a:sy n="84" d="100"/>
        </p:scale>
        <p:origin x="52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3BC72D-D12F-45F8-8C29-0672E852CE5D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49D875-DBEA-4570-8069-135931BFCF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5585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EFE9FD-584A-4A9D-BC84-30A35D5F3B93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7EB12F-51DC-4B3A-AC90-51F8E90FBD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93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/>
          <a:srcRect l="2124" r="323" b="423"/>
          <a:stretch>
            <a:fillRect/>
          </a:stretch>
        </p:blipFill>
        <p:spPr bwMode="auto">
          <a:xfrm>
            <a:off x="1588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7BC67-9267-4910-ADE3-472B6554BE5E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BE38-9CA7-45AA-88DC-11AC478D4D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A4E3C-71C4-44C4-97F6-E76EE76F6DA4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81FD0-DE77-4D3D-BABF-DE704D1789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C7ECF-A98F-46ED-8ADA-08EF73D68FA3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9E1E7-5AFC-45BA-AB89-468FECB720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93065-5B2A-4B60-AB6C-E4C7B32DBA0A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96D73-7EC0-46EF-B064-0A960865C7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C5C4-72FF-42A9-B3E0-C1CDD6061B31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1AAE3-171C-4DB6-A12D-B70775EB82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FC554-7A3F-4FC0-8B29-39D150ABDA74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9FE04-3173-4E9E-8E97-24050CA7244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12188825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reeform 5"/>
          <p:cNvSpPr>
            <a:spLocks/>
          </p:cNvSpPr>
          <p:nvPr/>
        </p:nvSpPr>
        <p:spPr bwMode="gray">
          <a:xfrm>
            <a:off x="4183063" y="265113"/>
            <a:ext cx="5232400" cy="301942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5975" y="384175"/>
            <a:ext cx="3146425" cy="189547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5975" y="2478088"/>
            <a:ext cx="3146425" cy="189547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5975" y="4572000"/>
            <a:ext cx="3146425" cy="1893888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gray">
          <a:xfrm>
            <a:off x="4183063" y="3448050"/>
            <a:ext cx="5232400" cy="302101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CB79D-F8B9-42B9-A562-26EE8AF5BDC3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725B1-CE18-4FD0-BB35-B47E2E563C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566F9-FAD4-4925-938E-4241E0C7D904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0D1ED-07EC-43F3-B867-63503E1661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2" cstate="print"/>
          <a:srcRect l="525" t="511" r="525" b="2998"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9829800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524000" y="1828800"/>
            <a:ext cx="914400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8FDC35C-F2A0-4F59-B7C5-5E50206FA45D}" type="datetimeFigureOut">
              <a:rPr lang="en-US"/>
              <a:pPr>
                <a:defRPr/>
              </a:pPr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C81E1C3-94AC-4D31-BC91-A03DE13D4C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60" r:id="rId8"/>
    <p:sldLayoutId id="2147483652" r:id="rId9"/>
    <p:sldLayoutId id="2147483651" r:id="rId10"/>
  </p:sldLayoutIdLst>
  <p:transition spd="med">
    <p:fade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imes New Roman" pitchFamily="18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lnSpc>
          <a:spcPct val="90000"/>
        </a:lnSpc>
        <a:spcBef>
          <a:spcPts val="12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563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563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563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hyperlink" Target="https://www.thereaderteacher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1557806" y="620688"/>
            <a:ext cx="8458200" cy="1728192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6000" b="1" dirty="0" err="1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Downview</a:t>
            </a:r>
            <a:r>
              <a:rPr lang="en-US" sz="6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</a:t>
            </a:r>
            <a:br>
              <a:rPr lang="en-US" sz="6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</a:br>
            <a:r>
              <a:rPr lang="en-US" sz="6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Primary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1782" y="1484784"/>
            <a:ext cx="9290248" cy="3531840"/>
          </a:xfrm>
        </p:spPr>
        <p:txBody>
          <a:bodyPr>
            <a:normAutofit fontScale="92500" lnSpcReduction="10000"/>
          </a:bodyPr>
          <a:lstStyle/>
          <a:p>
            <a:pPr lvl="0"/>
            <a:endParaRPr lang="en-GB" sz="3200" dirty="0"/>
          </a:p>
          <a:p>
            <a:pPr lvl="0"/>
            <a:endParaRPr lang="en-GB" sz="32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lvl="0"/>
            <a:endParaRPr lang="en-GB" sz="41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ctr"/>
            <a:r>
              <a:rPr lang="en-GB" sz="41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Welcome to Year 3</a:t>
            </a:r>
          </a:p>
          <a:p>
            <a:pPr lvl="0" algn="ctr"/>
            <a:r>
              <a:rPr lang="en-GB" sz="41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2026-2027</a:t>
            </a:r>
          </a:p>
          <a:p>
            <a:pPr lvl="0" algn="ctr"/>
            <a:r>
              <a:rPr lang="en-US" sz="30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Please take a seat</a:t>
            </a:r>
          </a:p>
          <a:p>
            <a:pPr lvl="0" algn="ctr"/>
            <a:endParaRPr lang="en-US" sz="30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476672"/>
            <a:ext cx="6408712" cy="903635"/>
          </a:xfrm>
        </p:spPr>
        <p:txBody>
          <a:bodyPr/>
          <a:lstStyle/>
          <a:p>
            <a:r>
              <a:rPr lang="en-GB" sz="6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Welcome to Year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12BEA5-CCA8-44C5-8316-1751B0CE3904}"/>
              </a:ext>
            </a:extLst>
          </p:cNvPr>
          <p:cNvSpPr txBox="1"/>
          <p:nvPr/>
        </p:nvSpPr>
        <p:spPr>
          <a:xfrm>
            <a:off x="3215680" y="2780928"/>
            <a:ext cx="630667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Meet the team….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028519859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664" y="18601"/>
            <a:ext cx="9829800" cy="755104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Attendance and timings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C8C424B-B3F7-4FFF-9F59-A0014E7BF4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0532785"/>
              </p:ext>
            </p:extLst>
          </p:nvPr>
        </p:nvGraphicFramePr>
        <p:xfrm>
          <a:off x="1703512" y="953632"/>
          <a:ext cx="7776864" cy="4167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66251499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639668929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54040872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1918404108"/>
                    </a:ext>
                  </a:extLst>
                </a:gridCol>
              </a:tblGrid>
              <a:tr h="355837">
                <a:tc>
                  <a:txBody>
                    <a:bodyPr/>
                    <a:lstStyle/>
                    <a:p>
                      <a:pPr algn="just"/>
                      <a:r>
                        <a:rPr lang="en-GB" sz="11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Time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Event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What do I need to know?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2253027546"/>
                  </a:ext>
                </a:extLst>
              </a:tr>
              <a:tr h="711673">
                <a:tc rowSpan="5">
                  <a:txBody>
                    <a:bodyPr/>
                    <a:lstStyle/>
                    <a:p>
                      <a:pPr algn="just"/>
                      <a:r>
                        <a:rPr lang="en-GB" sz="1100">
                          <a:effectLst/>
                        </a:rPr>
                        <a:t>AM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8:40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Doors open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Remember a named water bottle and reading record book daily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3797610271"/>
                  </a:ext>
                </a:extLst>
              </a:tr>
              <a:tr h="462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8:50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Session 1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Learning starts promptly at this time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1808163777"/>
                  </a:ext>
                </a:extLst>
              </a:tr>
              <a:tr h="1932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10:20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Morning Break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If you’ll be feeling peckish, bring your own snack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3623427427"/>
                  </a:ext>
                </a:extLst>
              </a:tr>
              <a:tr h="5337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10:40</a:t>
                      </a:r>
                      <a:endParaRPr lang="en-GB" sz="900">
                        <a:effectLst/>
                      </a:endParaRPr>
                    </a:p>
                    <a:p>
                      <a:pPr algn="ctr"/>
                      <a:r>
                        <a:rPr lang="en-GB" sz="11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Assembly </a:t>
                      </a:r>
                    </a:p>
                    <a:p>
                      <a:pPr algn="ctr"/>
                      <a:r>
                        <a:rPr lang="en-GB" sz="1100" dirty="0">
                          <a:effectLst/>
                        </a:rPr>
                        <a:t>or </a:t>
                      </a:r>
                    </a:p>
                    <a:p>
                      <a:pPr algn="ctr"/>
                      <a:r>
                        <a:rPr lang="en-GB" sz="1100" dirty="0" err="1">
                          <a:effectLst/>
                        </a:rPr>
                        <a:t>Handwritig</a:t>
                      </a:r>
                      <a:endParaRPr lang="en-GB" sz="1100" dirty="0">
                        <a:effectLst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2209782123"/>
                  </a:ext>
                </a:extLst>
              </a:tr>
              <a:tr h="1932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11:00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Session 2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2125465574"/>
                  </a:ext>
                </a:extLst>
              </a:tr>
              <a:tr h="889592">
                <a:tc rowSpan="3"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PM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12:00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Lunch break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Lunch can be ordered and paid for via Chartwells, or you may bring a packed lunch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1483953527"/>
                  </a:ext>
                </a:extLst>
              </a:tr>
              <a:tr h="1932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1:00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Sessions 3 and 4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2916950165"/>
                  </a:ext>
                </a:extLst>
              </a:tr>
              <a:tr h="35583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3:20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</a:rPr>
                        <a:t>Home time</a:t>
                      </a:r>
                      <a:endParaRPr lang="en-GB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Collect from classroom door</a:t>
                      </a:r>
                      <a:endParaRPr lang="en-GB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432" marR="53432" marT="0" marB="0"/>
                </a:tc>
                <a:extLst>
                  <a:ext uri="{0D108BD9-81ED-4DB2-BD59-A6C34878D82A}">
                    <a16:rowId xmlns:a16="http://schemas.microsoft.com/office/drawing/2014/main" val="92414686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9E795C4-C069-4F5E-B6AA-5766AC0CB6FB}"/>
              </a:ext>
            </a:extLst>
          </p:cNvPr>
          <p:cNvSpPr txBox="1"/>
          <p:nvPr/>
        </p:nvSpPr>
        <p:spPr>
          <a:xfrm>
            <a:off x="1703512" y="5301208"/>
            <a:ext cx="792088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  <a:latin typeface="Cambria" panose="02040503050406030204" pitchFamily="18" charset="0"/>
              </a:rPr>
              <a:t>We start learning activities as soon as the children are in class so please arrive </a:t>
            </a:r>
            <a:r>
              <a:rPr lang="en-GB" sz="1600" dirty="0">
                <a:solidFill>
                  <a:srgbClr val="002060"/>
                </a:solidFill>
                <a:latin typeface="Cambria" panose="02040503050406030204" pitchFamily="18" charset="0"/>
              </a:rPr>
              <a:t>promptly.</a:t>
            </a:r>
          </a:p>
          <a:p>
            <a:endParaRPr lang="en-US" sz="1600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Cambria" panose="02040503050406030204" pitchFamily="18" charset="0"/>
              </a:rPr>
              <a:t>If for any reason you are running late, or there is a change to pick up, please let the office know.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834032631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16" y="532548"/>
            <a:ext cx="9829800" cy="539080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What is new in Year 3?</a:t>
            </a:r>
            <a:endParaRPr lang="en-GB" sz="4000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9416" y="1231286"/>
            <a:ext cx="10369152" cy="3312368"/>
          </a:xfrm>
        </p:spPr>
        <p:txBody>
          <a:bodyPr/>
          <a:lstStyle/>
          <a:p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Fruit is not provided in Year 3. Please provide your own snack for morning break.</a:t>
            </a:r>
          </a:p>
          <a:p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PE is twice a week, indoor and outdoor sessions.</a:t>
            </a:r>
          </a:p>
          <a:p>
            <a:pPr marL="447675" indent="-447675">
              <a:buNone/>
            </a:pPr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 - In the Summer Term one of these sessions is replaced by swimming,   where we walk to the Leisure Centre every Friday morning. </a:t>
            </a:r>
          </a:p>
          <a:p>
            <a:pPr marL="447675" indent="-447675">
              <a:buNone/>
            </a:pPr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     </a:t>
            </a:r>
            <a:r>
              <a:rPr lang="en-US" sz="1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There will be a voluntary contribution of roughly £26 for this</a:t>
            </a:r>
            <a:endParaRPr lang="en-US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AutoShape 2" descr="Free Vectors | ukule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Ground Pool Stock Illustrations – 1,448 Ground Pool Stock Illustrations,  Vectors &amp; Clipart - Dreamstim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8" b="5352"/>
          <a:stretch/>
        </p:blipFill>
        <p:spPr bwMode="auto">
          <a:xfrm>
            <a:off x="3935760" y="4402578"/>
            <a:ext cx="1440160" cy="12241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440271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4FA01-681A-45BC-9C48-6A78B547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749" y="260648"/>
            <a:ext cx="9829800" cy="1082675"/>
          </a:xfrm>
        </p:spPr>
        <p:txBody>
          <a:bodyPr/>
          <a:lstStyle/>
          <a:p>
            <a:r>
              <a:rPr lang="en-GB" sz="3600" b="1" dirty="0">
                <a:solidFill>
                  <a:srgbClr val="002060"/>
                </a:solidFill>
              </a:rPr>
              <a:t>Behaviour For Learning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DB7C0-1A0E-4499-A7C4-AAF99D6BC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1691481"/>
            <a:ext cx="10585176" cy="3475038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At </a:t>
            </a:r>
            <a:r>
              <a:rPr lang="en-US" sz="2000" b="1" dirty="0" err="1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Downview</a:t>
            </a:r>
            <a:r>
              <a:rPr lang="en-US" sz="2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we are kind, respectful and safe. </a:t>
            </a:r>
          </a:p>
          <a:p>
            <a:endParaRPr lang="en-US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US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As we begin our journey to year 6 and SATs, we will be supportin</a:t>
            </a: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g the children to ensure the learning environment is somewhere</a:t>
            </a:r>
            <a:r>
              <a:rPr lang="en-US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everyone </a:t>
            </a: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can thrive.</a:t>
            </a:r>
          </a:p>
          <a:p>
            <a:r>
              <a:rPr lang="en-US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Listening, following in</a:t>
            </a: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structions and trying our best to ensure the classroom is a calm, safe and supportive place to be. </a:t>
            </a:r>
          </a:p>
          <a:p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Please leave toys at home. Any ‘fiddle to focus’ tools will be provided by school.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223934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578500"/>
            <a:ext cx="9829800" cy="543595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Homework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83432" y="1412776"/>
            <a:ext cx="10369152" cy="3475038"/>
          </a:xfrm>
        </p:spPr>
        <p:txBody>
          <a:bodyPr/>
          <a:lstStyle/>
          <a:p>
            <a:pPr marL="0" indent="0">
              <a:buNone/>
            </a:pPr>
            <a:r>
              <a:rPr lang="en-US" sz="2400" u="sng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Reading</a:t>
            </a:r>
            <a:r>
              <a:rPr lang="en-US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– </a:t>
            </a:r>
            <a:r>
              <a:rPr lang="en-GB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Please read for roughly 15 minutes 5 times a week.</a:t>
            </a:r>
          </a:p>
          <a:p>
            <a:pPr marL="0" indent="0">
              <a:buNone/>
            </a:pPr>
            <a:endParaRPr lang="en-US" sz="1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endParaRPr lang="en-US" sz="1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r>
              <a:rPr lang="en-US" sz="2400" u="sng" dirty="0" err="1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Timestables</a:t>
            </a:r>
            <a:r>
              <a:rPr lang="en-US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– </a:t>
            </a:r>
            <a:r>
              <a:rPr lang="en-GB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Please practise for 5-10 minutes 5 times a week.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                           Quick recall with 2s, 5s, 10s   then    3s, 4s, 8s, 7s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r>
              <a:rPr lang="en-US" sz="2400" u="sng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Spelling </a:t>
            </a:r>
            <a:r>
              <a:rPr lang="en-US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– </a:t>
            </a:r>
            <a:r>
              <a:rPr lang="en-GB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Please practice reading and spelling of the words at least 3-4 times a week. We will have a ‘</a:t>
            </a:r>
            <a:r>
              <a:rPr lang="en-US" sz="24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Spelling quiz’ each Friday this half term. 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82231776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408" y="0"/>
            <a:ext cx="2592288" cy="866651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Reading…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8030" y="878212"/>
            <a:ext cx="941242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lnSpc>
                <a:spcPct val="120000"/>
              </a:lnSpc>
              <a:spcAft>
                <a:spcPts val="0"/>
              </a:spcAft>
            </a:pPr>
            <a:r>
              <a:rPr lang="en-GB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In Key Stage 2 encourage your child to bring their Accelerated Reader book home every day so that you can read together.</a:t>
            </a:r>
          </a:p>
          <a:p>
            <a:pPr lvl="0" fontAlgn="auto">
              <a:lnSpc>
                <a:spcPct val="120000"/>
              </a:lnSpc>
              <a:spcAft>
                <a:spcPts val="0"/>
              </a:spcAft>
            </a:pPr>
            <a:r>
              <a:rPr lang="en-GB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Try to read at home every day. Find a quiet time, and try to give the book your full attention for 10-15 minutes! </a:t>
            </a:r>
          </a:p>
          <a:p>
            <a:pPr lvl="0" fontAlgn="auto">
              <a:lnSpc>
                <a:spcPct val="120000"/>
              </a:lnSpc>
              <a:spcAft>
                <a:spcPts val="0"/>
              </a:spcAft>
            </a:pPr>
            <a:r>
              <a:rPr lang="en-GB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Sign their 100 square when you hear them read. 100 reads at home means a trip to the vending machine to choose a new book to take home! </a:t>
            </a:r>
          </a:p>
          <a:p>
            <a:pPr lvl="0" fontAlgn="auto">
              <a:lnSpc>
                <a:spcPct val="120000"/>
              </a:lnSpc>
              <a:spcAft>
                <a:spcPts val="0"/>
              </a:spcAft>
            </a:pPr>
            <a:r>
              <a:rPr lang="en-GB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Make it fun- Library visits, bedtime story, even an audiobook!</a:t>
            </a:r>
            <a:endParaRPr lang="en-GB" dirty="0">
              <a:solidFill>
                <a:srgbClr val="002060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9417" y="522226"/>
            <a:ext cx="1309129" cy="1894241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911607">
            <a:off x="10335954" y="2306920"/>
            <a:ext cx="1616056" cy="215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43598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8640"/>
            <a:ext cx="6552728" cy="722635"/>
          </a:xfrm>
        </p:spPr>
        <p:txBody>
          <a:bodyPr/>
          <a:lstStyle/>
          <a:p>
            <a:r>
              <a:rPr lang="en-US" b="1" dirty="0" err="1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Maths</a:t>
            </a:r>
            <a:r>
              <a:rPr lang="en-US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– Y3 focus includes…</a:t>
            </a:r>
            <a:endParaRPr lang="en-GB" b="1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3352" y="911275"/>
            <a:ext cx="98769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the place value of each digit in a 3-digit number (100s, 10s, 1s)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Add, subtract, compare and order fractions 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 and subtract numbers mentally, including: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Three-digit number and 1s, 10s and 100s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Add and subtract numbers with up to 3 digits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10 or 100 more or less than a given number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Compare and order numbers up to 1,000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Solve number problems and practical problems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Recall and use multiplication and division facts for the 3, 4 and 8 multiplication tables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Count in multiples of 4, 8, 50 and 100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 and subtract amounts of money to give change, using both £ and p in practical contexts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Tell and write the time from an analogue clock, including using roman numerals from I to XII, and 12-hour and 24-hour clocks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Lengths (m/cm/mm); mass (kg/g); volume/capacity (l/ml)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Measure the perimeter of simple 2-D shapes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rgbClr val="002060"/>
              </a:solidFill>
              <a:latin typeface="Cambria Math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Still using skills such as estimation, problem solving, checking calculations, </a:t>
            </a:r>
          </a:p>
          <a:p>
            <a:pPr algn="ctr">
              <a:spcAft>
                <a:spcPts val="0"/>
              </a:spcAft>
            </a:pPr>
            <a:r>
              <a:rPr lang="en-US" dirty="0">
                <a:solidFill>
                  <a:srgbClr val="00206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measuring and comparing! </a:t>
            </a:r>
            <a:endParaRPr lang="en-GB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athematics Cartoon Division Clip Art - Math Symbols, HD Png Download ,  Transparent Png Image - PNGi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244" y="120211"/>
            <a:ext cx="1039941" cy="89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779DE3-3572-4FE3-9052-039D8343C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903" y="1386295"/>
            <a:ext cx="1452436" cy="1401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1F1D3D-AF47-4AF0-A492-2D053090F1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2725" y="1332416"/>
            <a:ext cx="1455923" cy="14559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982C6D-8A50-4B09-BDB0-0278C0AD8200}"/>
              </a:ext>
            </a:extLst>
          </p:cNvPr>
          <p:cNvSpPr txBox="1"/>
          <p:nvPr/>
        </p:nvSpPr>
        <p:spPr>
          <a:xfrm flipH="1">
            <a:off x="10827734" y="1099373"/>
            <a:ext cx="778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Apple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6132DF-D94E-4C85-87A4-5B0044CEC5BB}"/>
              </a:ext>
            </a:extLst>
          </p:cNvPr>
          <p:cNvSpPr txBox="1"/>
          <p:nvPr/>
        </p:nvSpPr>
        <p:spPr>
          <a:xfrm flipH="1">
            <a:off x="8960869" y="1114525"/>
            <a:ext cx="998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Android</a:t>
            </a:r>
          </a:p>
        </p:txBody>
      </p:sp>
      <p:pic>
        <p:nvPicPr>
          <p:cNvPr id="11" name="Picture 2" descr="1-minute maths app | White Rose Education">
            <a:extLst>
              <a:ext uri="{FF2B5EF4-FFF2-40B4-BE49-F238E27FC236}">
                <a16:creationId xmlns:a16="http://schemas.microsoft.com/office/drawing/2014/main" id="{52608F59-EF17-4BF8-A8DF-990E5B442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619" y="-110462"/>
            <a:ext cx="1255166" cy="125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DDE446-2190-4E84-9E7D-04ABE6C616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9897" y="3140968"/>
            <a:ext cx="1301578" cy="128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45988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88640"/>
            <a:ext cx="9829800" cy="1082675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PE Days - Reminder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988840"/>
            <a:ext cx="10801200" cy="3960440"/>
          </a:xfrm>
        </p:spPr>
        <p:txBody>
          <a:bodyPr/>
          <a:lstStyle/>
          <a:p>
            <a:r>
              <a:rPr lang="en-US" sz="32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Hazel Class  - Wednesday gymnastics and Thursday outside.</a:t>
            </a:r>
          </a:p>
          <a:p>
            <a:r>
              <a:rPr lang="en-US" sz="32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Laurel Class – Monday gymnastics and Friday outside.</a:t>
            </a:r>
          </a:p>
          <a:p>
            <a:r>
              <a:rPr lang="en-US" sz="32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Holly Class – Wednesday gymnastics and Friday outside.</a:t>
            </a:r>
            <a:endParaRPr lang="en-GB" sz="32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805649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88640"/>
            <a:ext cx="9829800" cy="1082675"/>
          </a:xfrm>
        </p:spPr>
        <p:txBody>
          <a:bodyPr/>
          <a:lstStyle/>
          <a:p>
            <a:r>
              <a:rPr lang="en-US" sz="4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Any Questions?</a:t>
            </a:r>
            <a:endParaRPr lang="en-GB" sz="4000" b="1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7448" y="1271315"/>
            <a:ext cx="9793088" cy="3960440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Our doors are always open!</a:t>
            </a:r>
          </a:p>
          <a:p>
            <a:pPr marL="0" indent="0">
              <a:buNone/>
            </a:pPr>
            <a:endParaRPr lang="en-US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We are here to help and support you all as families and want only the very best year for your children!</a:t>
            </a:r>
          </a:p>
          <a:p>
            <a:pPr marL="0" indent="0">
              <a:buNone/>
            </a:pPr>
            <a:endParaRPr lang="en-US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GB" sz="26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900563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180" y="186085"/>
            <a:ext cx="8568952" cy="866651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Reading… other useful information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8030" y="878212"/>
            <a:ext cx="941242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8030" y="1468831"/>
            <a:ext cx="105851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‘The Reader Teacher’ - A great place to find books to read. </a:t>
            </a: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  <a:hlinkClick r:id="rId2"/>
              </a:rPr>
              <a:t>https://www.thereaderteacher.com/</a:t>
            </a: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Come along to our book fair 15th -22nd October after school in the hall! There will be books to suit all budgets, so you can start you Christmas shopping early!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Visit </a:t>
            </a: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the library in town –it’s free and you can borrow up to 20 books at a time!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READ, READ, READ anything, anytime , anywhere as much as you can! Comics, picture books, menus – literally anything is reading!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Check out our website ‘Helping your child to read at home’ for extra tips and support.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03951">
            <a:off x="2080242" y="4789492"/>
            <a:ext cx="1122011" cy="17123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31570">
            <a:off x="5370806" y="4862906"/>
            <a:ext cx="1112277" cy="1727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4622" y="4832114"/>
            <a:ext cx="1026613" cy="15088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3752" y="4899823"/>
            <a:ext cx="974010" cy="14916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26072">
            <a:off x="6895249" y="4848761"/>
            <a:ext cx="1239905" cy="125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80089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West Park final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6" id="{CDF1CE40-D12A-4BBA-8E29-FD301E3A737A}" vid="{E44D8D76-07A2-4151-9426-1A858C999D66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West Park final</Template>
  <TotalTime>0</TotalTime>
  <Words>857</Words>
  <Application>Microsoft Office PowerPoint</Application>
  <PresentationFormat>Widescreen</PresentationFormat>
  <Paragraphs>108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</vt:lpstr>
      <vt:lpstr>Cambria Math</vt:lpstr>
      <vt:lpstr>Times New Roman</vt:lpstr>
      <vt:lpstr>West Park final</vt:lpstr>
      <vt:lpstr>Downview  Primary School</vt:lpstr>
      <vt:lpstr>Welcome to Year 3</vt:lpstr>
      <vt:lpstr>Attendance and timings</vt:lpstr>
      <vt:lpstr>What is new in Year 3?</vt:lpstr>
      <vt:lpstr>Behaviour For Learning </vt:lpstr>
      <vt:lpstr>Homework</vt:lpstr>
      <vt:lpstr>Reading…</vt:lpstr>
      <vt:lpstr>Maths – Y3 focus includes…</vt:lpstr>
      <vt:lpstr>PE Days - Reminder</vt:lpstr>
      <vt:lpstr>Any Questions?</vt:lpstr>
      <vt:lpstr>Reading… other 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2014-02-10T19:50:18Z</dcterms:created>
  <dcterms:modified xsi:type="dcterms:W3CDTF">2026-09-10T14:28:44Z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</Properties>
</file>