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70" r:id="rId4"/>
    <p:sldId id="271" r:id="rId5"/>
    <p:sldId id="262" r:id="rId6"/>
    <p:sldId id="267" r:id="rId7"/>
    <p:sldId id="261" r:id="rId8"/>
    <p:sldId id="259" r:id="rId9"/>
    <p:sldId id="272" r:id="rId10"/>
    <p:sldId id="260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FF66"/>
    <a:srgbClr val="FF00FF"/>
    <a:srgbClr val="784F4C"/>
    <a:srgbClr val="E2CC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30" autoAdjust="0"/>
    <p:restoredTop sz="94660"/>
  </p:normalViewPr>
  <p:slideViewPr>
    <p:cSldViewPr snapToGrid="0">
      <p:cViewPr varScale="1">
        <p:scale>
          <a:sx n="85" d="100"/>
          <a:sy n="85" d="100"/>
        </p:scale>
        <p:origin x="715" y="-2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FB564-35BB-48DB-8AFA-09D3BF524DEF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0E499-901E-482D-85F1-1A187090E4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1156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FB564-35BB-48DB-8AFA-09D3BF524DEF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0E499-901E-482D-85F1-1A187090E4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86440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FB564-35BB-48DB-8AFA-09D3BF524DEF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0E499-901E-482D-85F1-1A187090E4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818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FB564-35BB-48DB-8AFA-09D3BF524DEF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0E499-901E-482D-85F1-1A187090E4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729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FB564-35BB-48DB-8AFA-09D3BF524DEF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0E499-901E-482D-85F1-1A187090E4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595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FB564-35BB-48DB-8AFA-09D3BF524DEF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0E499-901E-482D-85F1-1A187090E4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624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FB564-35BB-48DB-8AFA-09D3BF524DEF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0E499-901E-482D-85F1-1A187090E4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03287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FB564-35BB-48DB-8AFA-09D3BF524DEF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0E499-901E-482D-85F1-1A187090E4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805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FB564-35BB-48DB-8AFA-09D3BF524DEF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0E499-901E-482D-85F1-1A187090E4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26417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FB564-35BB-48DB-8AFA-09D3BF524DEF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0E499-901E-482D-85F1-1A187090E4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4464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FB564-35BB-48DB-8AFA-09D3BF524DEF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0E499-901E-482D-85F1-1A187090E4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860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7FB564-35BB-48DB-8AFA-09D3BF524DEF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60E499-901E-482D-85F1-1A187090E4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976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tmp"/><Relationship Id="rId13" Type="http://schemas.openxmlformats.org/officeDocument/2006/relationships/image" Target="../media/image11.jpeg"/><Relationship Id="rId3" Type="http://schemas.openxmlformats.org/officeDocument/2006/relationships/image" Target="../media/image3.pn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image" Target="../media/image9.jpeg"/><Relationship Id="rId5" Type="http://schemas.openxmlformats.org/officeDocument/2006/relationships/image" Target="../media/image4.png"/><Relationship Id="rId10" Type="http://schemas.openxmlformats.org/officeDocument/2006/relationships/image" Target="../media/image8.jpeg"/><Relationship Id="rId4" Type="http://schemas.microsoft.com/office/2007/relationships/hdphoto" Target="../media/hdphoto1.wdp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30.png"/><Relationship Id="rId7" Type="http://schemas.openxmlformats.org/officeDocument/2006/relationships/image" Target="../media/image33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microsoft.com/office/2007/relationships/hdphoto" Target="../media/hdphoto3.wdp"/><Relationship Id="rId9" Type="http://schemas.openxmlformats.org/officeDocument/2006/relationships/image" Target="../media/image3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Year4admin@downviewprimary.co.uk" TargetMode="External"/><Relationship Id="rId2" Type="http://schemas.openxmlformats.org/officeDocument/2006/relationships/hyperlink" Target="mailto:office@downviewprimary.co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87076" y="2203269"/>
            <a:ext cx="8907050" cy="204847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lIns="91440" tIns="45720" rIns="91440" bIns="45720">
            <a:prstTxWarp prst="textPlain">
              <a:avLst/>
            </a:prstTxWarp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7030A0"/>
                </a:solidFill>
                <a:effectLst/>
              </a:rPr>
              <a:t>Welcome to Year 4</a:t>
            </a:r>
          </a:p>
        </p:txBody>
      </p:sp>
      <p:pic>
        <p:nvPicPr>
          <p:cNvPr id="5" name="Picture 4" descr="Photo gratuite: Romains, Gladiator, Lance, Hoplite - Image gratuite sur ...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25" y="183016"/>
            <a:ext cx="2912303" cy="191574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 contourW="12700">
            <a:contourClr>
              <a:srgbClr val="E2CCA7"/>
            </a:contourClr>
          </a:sp3d>
        </p:spPr>
      </p:pic>
      <p:pic>
        <p:nvPicPr>
          <p:cNvPr id="6" name="Picture 5" descr="Free stock photo of clipart tooth, dental health, dentist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930" b="89945" l="25439" r="89945">
                        <a14:foregroundMark x1="35675" y1="25015" x2="64749" y2="31314"/>
                        <a14:foregroundMark x1="35675" y1="38704" x2="69836" y2="52332"/>
                        <a14:foregroundMark x1="73228" y1="34101" x2="69291" y2="67111"/>
                        <a14:foregroundMark x1="73228" y1="29013" x2="81769" y2="4324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1469" y="2579858"/>
            <a:ext cx="1530531" cy="1530531"/>
          </a:xfrm>
          <a:prstGeom prst="rect">
            <a:avLst/>
          </a:prstGeom>
        </p:spPr>
      </p:pic>
      <p:pic>
        <p:nvPicPr>
          <p:cNvPr id="15" name="Picture 14" descr="Printable Colorful Times Table Charts | Activity Shelter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7251" y="4467290"/>
            <a:ext cx="2700872" cy="2264482"/>
          </a:xfrm>
          <a:prstGeom prst="rect">
            <a:avLst/>
          </a:prstGeom>
        </p:spPr>
      </p:pic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5531" y="228068"/>
            <a:ext cx="3181203" cy="1673400"/>
          </a:xfrm>
          <a:prstGeom prst="rect">
            <a:avLst/>
          </a:prstGeom>
        </p:spPr>
      </p:pic>
      <p:pic>
        <p:nvPicPr>
          <p:cNvPr id="8" name="Picture 7" descr="C:\Users\jtwine\AppData\Local\Microsoft\Windows\INetCache\Content.MSO\F2223CD0.tmp"/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290" y="4582297"/>
            <a:ext cx="2125980" cy="2149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C:\Users\jtwine\AppData\Local\Microsoft\Windows\INetCache\Content.MSO\240E4B5E.tmp"/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2812" y="4855346"/>
            <a:ext cx="2861945" cy="1603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C:\Users\jtwine\AppData\Local\Microsoft\Windows\INetCache\Content.MSO\DF2EEF1C.tmp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6731" y="168148"/>
            <a:ext cx="2553335" cy="17932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C:\Users\jtwine\AppData\Local\Microsoft\Windows\INetCache\Content.MSO\6234F8A.tmp"/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62" y="2580895"/>
            <a:ext cx="1270318" cy="13140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C:\Users\jtwine\AppData\Local\Microsoft\Windows\INetCache\Content.MSO\8A2E8028.tmp"/>
          <p:cNvPicPr/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75" r="16125"/>
          <a:stretch/>
        </p:blipFill>
        <p:spPr bwMode="auto">
          <a:xfrm>
            <a:off x="3270901" y="4797843"/>
            <a:ext cx="1851661" cy="16033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427397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924" y="1297671"/>
            <a:ext cx="1061317" cy="1074420"/>
          </a:xfrm>
          <a:prstGeom prst="rect">
            <a:avLst/>
          </a:prstGeom>
        </p:spPr>
      </p:pic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086" y="3222044"/>
            <a:ext cx="1073588" cy="108585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06816" y="1297671"/>
            <a:ext cx="894594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Sassoon Infant Std" panose="020B0503020103030203" pitchFamily="34" charset="0"/>
              </a:rPr>
              <a:t>School begins at 8:40am. Please try to arrive at school on time as learning starts as soon as children arrive with spelling and grammar.</a:t>
            </a:r>
          </a:p>
          <a:p>
            <a:endParaRPr lang="en-GB" sz="2400" dirty="0">
              <a:solidFill>
                <a:srgbClr val="FF0000"/>
              </a:solidFill>
              <a:latin typeface="Sassoon Infant Std" panose="020B05030201030302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6816" y="3055609"/>
            <a:ext cx="954030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Sassoon Infant Std" panose="020B0503020103030203" pitchFamily="34" charset="0"/>
              </a:rPr>
              <a:t>The school day ends at 3:20pm. In Year 4, children are allowed to leave the classroom on their own but please could you make contact with the office to let them know. </a:t>
            </a:r>
          </a:p>
          <a:p>
            <a:r>
              <a:rPr lang="en-GB" sz="2800" dirty="0">
                <a:latin typeface="Sassoon Infant Std" panose="020B0503020103030203" pitchFamily="34" charset="0"/>
              </a:rPr>
              <a:t>If you have any issues concerning your children please do email us or come and see us at the end of the day.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77924" y="5560329"/>
            <a:ext cx="115168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Sassoon Infant Std" panose="020B0503020103030203" pitchFamily="34" charset="0"/>
              </a:rPr>
              <a:t>Please try to keep attendance high so children do not miss important learning</a:t>
            </a:r>
            <a:r>
              <a:rPr lang="en-GB" sz="2800" dirty="0">
                <a:solidFill>
                  <a:srgbClr val="7030A0"/>
                </a:solidFill>
              </a:rPr>
              <a:t>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863340" y="274320"/>
            <a:ext cx="4149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Sassoon Infant Std" panose="020B0503020103030203" pitchFamily="34" charset="0"/>
              </a:rPr>
              <a:t>Timings and attendance</a:t>
            </a:r>
          </a:p>
        </p:txBody>
      </p:sp>
    </p:spTree>
    <p:extLst>
      <p:ext uri="{BB962C8B-B14F-4D97-AF65-F5344CB8AC3E}">
        <p14:creationId xmlns:p14="http://schemas.microsoft.com/office/powerpoint/2010/main" val="2202587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FB49CA-0BA7-4A82-8885-91E66F324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Sassoon Infant Std" panose="020B0503020103030203" pitchFamily="34" charset="0"/>
              </a:rPr>
              <a:t>Autumn 1 – From darkness to light</a:t>
            </a:r>
          </a:p>
        </p:txBody>
      </p:sp>
      <p:pic>
        <p:nvPicPr>
          <p:cNvPr id="4" name="Content Placeholder 3" descr="A picture containing text, painting&#10;&#10;Description automatically generated">
            <a:extLst>
              <a:ext uri="{FF2B5EF4-FFF2-40B4-BE49-F238E27FC236}">
                <a16:creationId xmlns:a16="http://schemas.microsoft.com/office/drawing/2014/main" id="{0191CCC9-63EE-4750-92E1-A9C052048860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053" y="1883092"/>
            <a:ext cx="3013710" cy="395763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910C8A9-6A02-4758-A854-961592DE2AC9}"/>
              </a:ext>
            </a:extLst>
          </p:cNvPr>
          <p:cNvSpPr txBox="1"/>
          <p:nvPr/>
        </p:nvSpPr>
        <p:spPr>
          <a:xfrm>
            <a:off x="7933765" y="1794021"/>
            <a:ext cx="305696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>
                <a:latin typeface="Sassoon Infant Std" panose="020B0503020103030203" pitchFamily="34" charset="0"/>
              </a:rPr>
              <a:t>Living things and their habitats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>
                <a:latin typeface="Sassoon Infant Std" panose="020B0503020103030203" pitchFamily="34" charset="0"/>
              </a:rPr>
              <a:t>Rainforests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>
                <a:latin typeface="Sassoon Infant Std" panose="020B0503020103030203" pitchFamily="34" charset="0"/>
              </a:rPr>
              <a:t>In the French classroom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>
                <a:latin typeface="Sassoon Infant Std" panose="020B0503020103030203" pitchFamily="34" charset="0"/>
              </a:rPr>
              <a:t>The Internet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>
                <a:latin typeface="Sassoon Infant Std" panose="020B0503020103030203" pitchFamily="34" charset="0"/>
              </a:rPr>
              <a:t>Place value, addition and subtraction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>
                <a:latin typeface="Sassoon Infant Std" panose="020B0503020103030203" pitchFamily="34" charset="0"/>
              </a:rPr>
              <a:t>Painting and mixed media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>
                <a:latin typeface="Sassoon Infant Std" panose="020B0503020103030203" pitchFamily="34" charset="0"/>
              </a:rPr>
              <a:t>Abba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>
                <a:latin typeface="Sassoon Infant Std" panose="020B0503020103030203" pitchFamily="34" charset="0"/>
              </a:rPr>
              <a:t>Dance </a:t>
            </a:r>
            <a:r>
              <a:rPr lang="en-GB" sz="2400" b="1">
                <a:latin typeface="Sassoon Infant Std" panose="020B0503020103030203" pitchFamily="34" charset="0"/>
              </a:rPr>
              <a:t>and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>
                <a:latin typeface="Sassoon Infant Std" panose="020B0503020103030203" pitchFamily="34" charset="0"/>
              </a:rPr>
              <a:t>co-</a:t>
            </a:r>
            <a:r>
              <a:rPr lang="en-GB" sz="2400" b="1" dirty="0" err="1">
                <a:latin typeface="Sassoon Infant Std" panose="020B0503020103030203" pitchFamily="34" charset="0"/>
              </a:rPr>
              <a:t>orination</a:t>
            </a:r>
            <a:r>
              <a:rPr lang="en-GB" sz="2400" b="1" dirty="0">
                <a:latin typeface="Sassoon Infant Std" panose="020B0503020103030203" pitchFamily="34" charset="0"/>
              </a:rPr>
              <a:t> and balance</a:t>
            </a:r>
          </a:p>
        </p:txBody>
      </p:sp>
      <p:pic>
        <p:nvPicPr>
          <p:cNvPr id="7" name="Picture 6" descr="C:\Users\jtwine\AppData\Local\Microsoft\Windows\INetCache\Content.MSO\FB7D7BF4.tmp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5689" y="2228850"/>
            <a:ext cx="3330971" cy="326897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500161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ACF8C-07FF-4296-9136-621C0C369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Sassoon Infant Std" panose="020B0503020103030203" pitchFamily="34" charset="0"/>
              </a:rPr>
              <a:t>Autumn 2 – Swords and sandals </a:t>
            </a:r>
          </a:p>
        </p:txBody>
      </p:sp>
      <p:pic>
        <p:nvPicPr>
          <p:cNvPr id="4" name="Content Placeholder 3" descr="Text&#10;&#10;Description automatically generated">
            <a:extLst>
              <a:ext uri="{FF2B5EF4-FFF2-40B4-BE49-F238E27FC236}">
                <a16:creationId xmlns:a16="http://schemas.microsoft.com/office/drawing/2014/main" id="{EA10E531-0B51-4853-BD0C-8244C6A94238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" y="1938800"/>
            <a:ext cx="3013710" cy="318184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9AF8CC4-07AA-4DFD-97CB-EA5BFDD1D14D}"/>
              </a:ext>
            </a:extLst>
          </p:cNvPr>
          <p:cNvSpPr txBox="1"/>
          <p:nvPr/>
        </p:nvSpPr>
        <p:spPr>
          <a:xfrm>
            <a:off x="8168640" y="1349600"/>
            <a:ext cx="3276600" cy="6894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>
                <a:latin typeface="Sassoon Infant Std" panose="020B0503020103030203" pitchFamily="34" charset="0"/>
              </a:rPr>
              <a:t>Romans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>
                <a:latin typeface="Sassoon Infant Std" panose="020B0503020103030203" pitchFamily="34" charset="0"/>
              </a:rPr>
              <a:t>Animals including humans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>
                <a:latin typeface="Sassoon Infant Std" panose="020B0503020103030203" pitchFamily="34" charset="0"/>
              </a:rPr>
              <a:t>Drawing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>
                <a:latin typeface="Sassoon Infant Std" panose="020B0503020103030203" pitchFamily="34" charset="0"/>
              </a:rPr>
              <a:t>Audio production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>
                <a:latin typeface="Sassoon Infant Std" panose="020B0503020103030203" pitchFamily="34" charset="0"/>
              </a:rPr>
              <a:t>World religion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>
                <a:latin typeface="Sassoon Infant Std" panose="020B0503020103030203" pitchFamily="34" charset="0"/>
              </a:rPr>
              <a:t>Measurement, multiplication and division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>
                <a:latin typeface="Sassoon Infant Std" panose="020B0503020103030203" pitchFamily="34" charset="0"/>
              </a:rPr>
              <a:t>Dance and Jumping and landing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>
                <a:latin typeface="Sassoon Infant Std" panose="020B0503020103030203" pitchFamily="34" charset="0"/>
              </a:rPr>
              <a:t>Woodland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6" name="Picture 5" descr="C:\Users\jtwine\AppData\Local\Microsoft\Windows\INetCache\Content.MSO\8F9A6076.tmp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4880" y="1800632"/>
            <a:ext cx="2960369" cy="34581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491445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Same Side Corner Rectangle 3"/>
          <p:cNvSpPr/>
          <p:nvPr/>
        </p:nvSpPr>
        <p:spPr>
          <a:xfrm>
            <a:off x="2406251" y="4404573"/>
            <a:ext cx="3476625" cy="2181225"/>
          </a:xfrm>
          <a:prstGeom prst="snip2Same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Sassoon Infant Std" panose="020B0503020103030203" pitchFamily="34" charset="0"/>
              </a:rPr>
              <a:t>Summer Term</a:t>
            </a:r>
          </a:p>
          <a:p>
            <a:pPr algn="ctr"/>
            <a:r>
              <a:rPr lang="en-US" sz="3600" dirty="0">
                <a:solidFill>
                  <a:schemeClr val="tx1"/>
                </a:solidFill>
                <a:latin typeface="Sassoon Infant Std" panose="020B0503020103030203" pitchFamily="34" charset="0"/>
              </a:rPr>
              <a:t>Trip to a River</a:t>
            </a:r>
            <a:endParaRPr lang="en-GB" sz="3600" dirty="0">
              <a:solidFill>
                <a:schemeClr val="tx1"/>
              </a:solidFill>
              <a:latin typeface="Sassoon Infant Std" panose="020B0503020103030203" pitchFamily="34" charset="0"/>
            </a:endParaRPr>
          </a:p>
        </p:txBody>
      </p:sp>
      <p:sp>
        <p:nvSpPr>
          <p:cNvPr id="5" name="Snip Same Side Corner Rectangle 4"/>
          <p:cNvSpPr/>
          <p:nvPr/>
        </p:nvSpPr>
        <p:spPr>
          <a:xfrm>
            <a:off x="1903036" y="1582434"/>
            <a:ext cx="3476626" cy="2183867"/>
          </a:xfrm>
          <a:prstGeom prst="snip2Same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Snip Same Side Corner Rectangle 5"/>
          <p:cNvSpPr/>
          <p:nvPr/>
        </p:nvSpPr>
        <p:spPr>
          <a:xfrm>
            <a:off x="7297511" y="1451237"/>
            <a:ext cx="3476625" cy="2176463"/>
          </a:xfrm>
          <a:prstGeom prst="snip2Same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  <a:latin typeface="Sassoon Infant Std" panose="020B0503020103030203" pitchFamily="34" charset="0"/>
              </a:rPr>
              <a:t>Swimming in the Spring Term – 10 lessons</a:t>
            </a:r>
            <a:endParaRPr lang="en-GB" sz="3200" dirty="0">
              <a:solidFill>
                <a:schemeClr val="tx1"/>
              </a:solidFill>
              <a:latin typeface="Sassoon Infant Std" panose="020B0503020103030203" pitchFamily="34" charset="0"/>
            </a:endParaRPr>
          </a:p>
        </p:txBody>
      </p:sp>
      <p:sp>
        <p:nvSpPr>
          <p:cNvPr id="8" name="Snip Same Side Corner Rectangle 7"/>
          <p:cNvSpPr/>
          <p:nvPr/>
        </p:nvSpPr>
        <p:spPr>
          <a:xfrm rot="10800000">
            <a:off x="7297511" y="4720045"/>
            <a:ext cx="3476626" cy="2000641"/>
          </a:xfrm>
          <a:prstGeom prst="snip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1998522" y="1824330"/>
            <a:ext cx="326315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Sassoon Infant Std" panose="020B0503020103030203" pitchFamily="34" charset="0"/>
              </a:rPr>
              <a:t>Rainbow Theatre performance and Roman Day</a:t>
            </a:r>
          </a:p>
          <a:p>
            <a:pPr algn="ctr"/>
            <a:r>
              <a:rPr lang="en-US" sz="3200" dirty="0">
                <a:latin typeface="Sassoon Infant Std" panose="020B0503020103030203" pitchFamily="34" charset="0"/>
              </a:rPr>
              <a:t>10</a:t>
            </a:r>
            <a:r>
              <a:rPr lang="en-US" sz="3200" baseline="30000" dirty="0">
                <a:latin typeface="Sassoon Infant Std" panose="020B0503020103030203" pitchFamily="34" charset="0"/>
              </a:rPr>
              <a:t>th</a:t>
            </a:r>
            <a:r>
              <a:rPr lang="en-US" sz="3200" dirty="0">
                <a:latin typeface="Sassoon Infant Std" panose="020B0503020103030203" pitchFamily="34" charset="0"/>
              </a:rPr>
              <a:t> November</a:t>
            </a:r>
            <a:endParaRPr lang="en-GB" sz="3200" dirty="0">
              <a:latin typeface="Sassoon Infant Std" panose="020B050302010303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404247" y="5027495"/>
            <a:ext cx="32631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Sassoon Infant Std" panose="020B0503020103030203" pitchFamily="34" charset="0"/>
              </a:rPr>
              <a:t>Multiplication Tables Assessment</a:t>
            </a:r>
          </a:p>
          <a:p>
            <a:pPr algn="ctr"/>
            <a:r>
              <a:rPr lang="en-US" sz="3200" dirty="0">
                <a:latin typeface="Sassoon Infant Std" panose="020B0503020103030203" pitchFamily="34" charset="0"/>
              </a:rPr>
              <a:t>1</a:t>
            </a:r>
            <a:r>
              <a:rPr lang="en-US" sz="3200" baseline="30000" dirty="0">
                <a:latin typeface="Sassoon Infant Std" panose="020B0503020103030203" pitchFamily="34" charset="0"/>
              </a:rPr>
              <a:t>st</a:t>
            </a:r>
            <a:r>
              <a:rPr lang="en-US" sz="3200" dirty="0">
                <a:latin typeface="Sassoon Infant Std" panose="020B0503020103030203" pitchFamily="34" charset="0"/>
              </a:rPr>
              <a:t> June</a:t>
            </a:r>
            <a:endParaRPr lang="en-GB" sz="3200" dirty="0">
              <a:latin typeface="Sassoon Infant Std" panose="020B0503020103030203" pitchFamily="34" charset="0"/>
            </a:endParaRPr>
          </a:p>
        </p:txBody>
      </p:sp>
      <p:pic>
        <p:nvPicPr>
          <p:cNvPr id="11" name="Picture 10" descr="Swimming and study, a balancing act for new teacher - News and Opinion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8778" y="2894243"/>
            <a:ext cx="2041097" cy="1360731"/>
          </a:xfrm>
          <a:prstGeom prst="rect">
            <a:avLst/>
          </a:prstGeom>
        </p:spPr>
      </p:pic>
      <p:pic>
        <p:nvPicPr>
          <p:cNvPr id="12" name="Picture 11" descr="Queen Elizabeth Country Park (Horndean, England) on TripAdvisor: Hours ..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947" y="5195012"/>
            <a:ext cx="2288515" cy="1525676"/>
          </a:xfrm>
          <a:prstGeom prst="rect">
            <a:avLst/>
          </a:prstGeom>
        </p:spPr>
      </p:pic>
      <p:pic>
        <p:nvPicPr>
          <p:cNvPr id="14" name="Picture 13" descr="[47+] Roman Soldier Wallpaper - WallpaperSafari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73" y="2732610"/>
            <a:ext cx="2159259" cy="1439505"/>
          </a:xfrm>
          <a:prstGeom prst="rect">
            <a:avLst/>
          </a:prstGeom>
        </p:spPr>
      </p:pic>
      <p:pic>
        <p:nvPicPr>
          <p:cNvPr id="15" name="Picture 14" descr="Multiplication Tables Check - Mathsframe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7399" y="5566471"/>
            <a:ext cx="1841666" cy="121598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07F72AC-1BAD-4B83-A4F6-0EC58B2ED7B8}"/>
              </a:ext>
            </a:extLst>
          </p:cNvPr>
          <p:cNvSpPr txBox="1"/>
          <p:nvPr/>
        </p:nvSpPr>
        <p:spPr>
          <a:xfrm>
            <a:off x="3630098" y="242047"/>
            <a:ext cx="61235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Sassoon Infant Std" panose="020B0503020103030203" pitchFamily="34" charset="0"/>
                <a:cs typeface="Arial" panose="020B0604020202020204" pitchFamily="34" charset="0"/>
              </a:rPr>
              <a:t>Looking Ahead</a:t>
            </a:r>
          </a:p>
        </p:txBody>
      </p:sp>
    </p:spTree>
    <p:extLst>
      <p:ext uri="{BB962C8B-B14F-4D97-AF65-F5344CB8AC3E}">
        <p14:creationId xmlns:p14="http://schemas.microsoft.com/office/powerpoint/2010/main" val="21238689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370" y="-86819"/>
            <a:ext cx="11240589" cy="1167584"/>
          </a:xfrm>
        </p:spPr>
        <p:txBody>
          <a:bodyPr/>
          <a:lstStyle/>
          <a:p>
            <a:r>
              <a:rPr lang="en-US" b="1" u="sng" dirty="0">
                <a:latin typeface="Sassoon Infant Std" panose="020B0503020103030203" pitchFamily="34" charset="0"/>
              </a:rPr>
              <a:t>Reading at home</a:t>
            </a:r>
            <a:endParaRPr lang="en-GB" b="1" u="sng" dirty="0">
              <a:latin typeface="Sassoon Infant Std" panose="020B050302010303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1469" y="930122"/>
            <a:ext cx="8662067" cy="5028450"/>
          </a:xfrm>
        </p:spPr>
        <p:txBody>
          <a:bodyPr>
            <a:noAutofit/>
          </a:bodyPr>
          <a:lstStyle/>
          <a:p>
            <a:pPr marL="0"/>
            <a:r>
              <a:rPr lang="en-US" sz="2200" b="1" dirty="0">
                <a:latin typeface="Sassoon Infant Std" panose="020B0503020103030203" pitchFamily="34" charset="0"/>
                <a:cs typeface="Arial" panose="020B0604020202020204" pitchFamily="34" charset="0"/>
              </a:rPr>
              <a:t>Children in Year 4 will read books on Accelerated Reader.</a:t>
            </a:r>
          </a:p>
          <a:p>
            <a:pPr marL="0"/>
            <a:r>
              <a:rPr lang="en-US" sz="2200" b="1" dirty="0">
                <a:latin typeface="Sassoon Infant Std" panose="020B0503020103030203" pitchFamily="34" charset="0"/>
                <a:cs typeface="Arial" panose="020B0604020202020204" pitchFamily="34" charset="0"/>
              </a:rPr>
              <a:t>After every AR book they read, they will complete a quiz in school to monitor their progress. Your child’s reading level will be monitored to ensure they have a good understanding of what they are reading, and to track their progress.</a:t>
            </a:r>
          </a:p>
          <a:p>
            <a:pPr marL="0"/>
            <a:r>
              <a:rPr lang="en-US" sz="2200" b="1" dirty="0">
                <a:latin typeface="Sassoon Infant Std" panose="020B0503020103030203" pitchFamily="34" charset="0"/>
                <a:cs typeface="Arial" panose="020B0604020202020204" pitchFamily="34" charset="0"/>
              </a:rPr>
              <a:t>Encourage your child to bring their Accelerated Reader book home every day so that you can read together.</a:t>
            </a:r>
          </a:p>
          <a:p>
            <a:pPr marL="0"/>
            <a:r>
              <a:rPr lang="en-US" sz="2200" b="1" dirty="0">
                <a:latin typeface="Sassoon Infant Std" panose="020B0503020103030203" pitchFamily="34" charset="0"/>
                <a:cs typeface="Arial" panose="020B0604020202020204" pitchFamily="34" charset="0"/>
              </a:rPr>
              <a:t>Try to read at home every day, a minimum of 3 times a week is essential for good progress. Find a quiet time, leave phones/tablets in a different room to give the book your full attention for 10-15 minutes! </a:t>
            </a:r>
          </a:p>
          <a:p>
            <a:pPr marL="0"/>
            <a:r>
              <a:rPr lang="en-US" sz="2200" b="1" dirty="0">
                <a:latin typeface="Sassoon Infant Std" panose="020B0503020103030203" pitchFamily="34" charset="0"/>
                <a:cs typeface="Arial" panose="020B0604020202020204" pitchFamily="34" charset="0"/>
              </a:rPr>
              <a:t>Sign their 100 square when you hear them read. Only one sign per day. 100 reads at home means a trip to the vending machine to choose a new book to take home!</a:t>
            </a:r>
          </a:p>
          <a:p>
            <a:pPr marL="0"/>
            <a:r>
              <a:rPr lang="en-US" sz="2200" b="1" dirty="0">
                <a:latin typeface="Sassoon Infant Std" panose="020B0503020103030203" pitchFamily="34" charset="0"/>
                <a:cs typeface="Arial" panose="020B0604020202020204" pitchFamily="34" charset="0"/>
              </a:rPr>
              <a:t>There will be a small reward for the children when they reach 25 reads, 50 reads, 75 reads and 100 reads.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804" y="5324027"/>
            <a:ext cx="877081" cy="126909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17902">
            <a:off x="9932806" y="270124"/>
            <a:ext cx="1643984" cy="2246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9162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7368" y="861484"/>
            <a:ext cx="11534775" cy="46935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>
                <a:latin typeface="Sassoon Infant Std" panose="020B0503020103030203" pitchFamily="34" charset="0"/>
              </a:rPr>
              <a:t>Homework will be given out every Monday and will be stuck in to your child’s reading record.</a:t>
            </a:r>
            <a:endParaRPr lang="en-US" sz="2300" dirty="0">
              <a:latin typeface="Sassoon Infant Std" panose="020B0503020103030203" pitchFamily="34" charset="0"/>
            </a:endParaRPr>
          </a:p>
          <a:p>
            <a:pPr marL="342900" indent="-342900">
              <a:buAutoNum type="arabicParenR"/>
            </a:pPr>
            <a:r>
              <a:rPr lang="en-US" sz="2300" b="1" u="sng" dirty="0" err="1">
                <a:latin typeface="Sassoon Infant Std" panose="020B0503020103030203" pitchFamily="34" charset="0"/>
              </a:rPr>
              <a:t>Practise</a:t>
            </a:r>
            <a:r>
              <a:rPr lang="en-US" sz="2300" b="1" u="sng" dirty="0">
                <a:latin typeface="Sassoon Infant Std" panose="020B0503020103030203" pitchFamily="34" charset="0"/>
              </a:rPr>
              <a:t> spellings</a:t>
            </a:r>
            <a:r>
              <a:rPr lang="en-US" sz="2300" b="1" dirty="0">
                <a:latin typeface="Sassoon Infant Std" panose="020B0503020103030203" pitchFamily="34" charset="0"/>
              </a:rPr>
              <a:t> </a:t>
            </a:r>
          </a:p>
          <a:p>
            <a:r>
              <a:rPr lang="en-US" sz="2300" b="1" dirty="0">
                <a:latin typeface="Sassoon Infant Std" panose="020B0503020103030203" pitchFamily="34" charset="0"/>
              </a:rPr>
              <a:t>Children will be given 5 spellings to learn at home which they will also learn in school with an informal spelling test on Fridays. To begin the year they will recap some of the Year 3 words.</a:t>
            </a:r>
          </a:p>
          <a:p>
            <a:endParaRPr lang="en-US" sz="2300" b="1" dirty="0">
              <a:latin typeface="Sassoon Infant Std" panose="020B0503020103030203" pitchFamily="34" charset="0"/>
            </a:endParaRPr>
          </a:p>
          <a:p>
            <a:r>
              <a:rPr lang="en-US" sz="2300" b="1" dirty="0">
                <a:latin typeface="Sassoon Infant Std" panose="020B0503020103030203" pitchFamily="34" charset="0"/>
              </a:rPr>
              <a:t>2) </a:t>
            </a:r>
            <a:r>
              <a:rPr lang="en-US" sz="2300" b="1" u="sng" dirty="0" err="1">
                <a:latin typeface="Sassoon Infant Std" panose="020B0503020103030203" pitchFamily="34" charset="0"/>
              </a:rPr>
              <a:t>Practise</a:t>
            </a:r>
            <a:r>
              <a:rPr lang="en-US" sz="2300" b="1" u="sng" dirty="0">
                <a:latin typeface="Sassoon Infant Std" panose="020B0503020103030203" pitchFamily="34" charset="0"/>
              </a:rPr>
              <a:t> times tables</a:t>
            </a:r>
            <a:endParaRPr lang="en-US" sz="2300" b="1" dirty="0">
              <a:latin typeface="Sassoon Infant Std" panose="020B0503020103030203" pitchFamily="34" charset="0"/>
            </a:endParaRPr>
          </a:p>
          <a:p>
            <a:r>
              <a:rPr lang="en-US" sz="2300" b="1" dirty="0">
                <a:latin typeface="Sassoon Infant Std" panose="020B0503020103030203" pitchFamily="34" charset="0"/>
              </a:rPr>
              <a:t> TT Rockstars – your child’s log in and password will be in their reading record.</a:t>
            </a:r>
          </a:p>
          <a:p>
            <a:endParaRPr lang="en-US" sz="2300" b="1" dirty="0">
              <a:latin typeface="Sassoon Infant Std" panose="020B0503020103030203" pitchFamily="34" charset="0"/>
            </a:endParaRPr>
          </a:p>
          <a:p>
            <a:r>
              <a:rPr lang="en-US" sz="2300" b="1" dirty="0">
                <a:latin typeface="Sassoon Infant Std" panose="020B0503020103030203" pitchFamily="34" charset="0"/>
              </a:rPr>
              <a:t>3) </a:t>
            </a:r>
            <a:r>
              <a:rPr lang="en-US" sz="2300" b="1" u="sng" dirty="0">
                <a:latin typeface="Sassoon Infant Std" panose="020B0503020103030203" pitchFamily="34" charset="0"/>
              </a:rPr>
              <a:t>Reading </a:t>
            </a:r>
          </a:p>
          <a:p>
            <a:r>
              <a:rPr lang="en-US" sz="2300" b="1" dirty="0">
                <a:latin typeface="Sassoon Infant Std" panose="020B0503020103030203" pitchFamily="34" charset="0"/>
              </a:rPr>
              <a:t>We would be grateful if you encourage your child to read at home regularly. Reading independently is beneficial but it is great if children can read to an adult at home.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855470" y="5771790"/>
            <a:ext cx="7915275" cy="92333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Sassoon Infant Std" panose="020B0503020103030203" pitchFamily="34" charset="0"/>
              </a:rPr>
              <a:t>There is no punishment for not completing homework but any children who </a:t>
            </a:r>
            <a:r>
              <a:rPr lang="en-US" u="sng" dirty="0">
                <a:latin typeface="Sassoon Infant Std" panose="020B0503020103030203" pitchFamily="34" charset="0"/>
              </a:rPr>
              <a:t>do</a:t>
            </a:r>
            <a:r>
              <a:rPr lang="en-US" dirty="0">
                <a:latin typeface="Sassoon Infant Std" panose="020B0503020103030203" pitchFamily="34" charset="0"/>
              </a:rPr>
              <a:t> complete any part of the homework will be rewarded with house points, stickers, raffle tickets and reading rewards.</a:t>
            </a:r>
            <a:endParaRPr lang="en-GB" dirty="0">
              <a:latin typeface="Sassoon Infant Std" panose="020B0503020103030203" pitchFamily="34" charset="0"/>
            </a:endParaRPr>
          </a:p>
        </p:txBody>
      </p:sp>
      <p:pic>
        <p:nvPicPr>
          <p:cNvPr id="9" name="Picture 8" descr="Doing homework clipart 2 - Cliparting.com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915" y="5718263"/>
            <a:ext cx="796205" cy="1030383"/>
          </a:xfrm>
          <a:prstGeom prst="rect">
            <a:avLst/>
          </a:prstGeom>
        </p:spPr>
      </p:pic>
      <p:pic>
        <p:nvPicPr>
          <p:cNvPr id="10" name="Picture 9" descr="[最も好ましい] homework cartoon images for kids 2917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8998" y="5634799"/>
            <a:ext cx="819448" cy="106032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4302260-13E5-4CB8-B2EA-0C1269732963}"/>
              </a:ext>
            </a:extLst>
          </p:cNvPr>
          <p:cNvSpPr txBox="1"/>
          <p:nvPr/>
        </p:nvSpPr>
        <p:spPr>
          <a:xfrm>
            <a:off x="4329953" y="215153"/>
            <a:ext cx="23041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u="sng" dirty="0">
                <a:latin typeface="Sassoon Infant Std" panose="020B0503020103030203" pitchFamily="34" charset="0"/>
              </a:rPr>
              <a:t>Homework</a:t>
            </a:r>
          </a:p>
        </p:txBody>
      </p:sp>
    </p:spTree>
    <p:extLst>
      <p:ext uri="{BB962C8B-B14F-4D97-AF65-F5344CB8AC3E}">
        <p14:creationId xmlns:p14="http://schemas.microsoft.com/office/powerpoint/2010/main" val="25185432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447800" y="1314449"/>
            <a:ext cx="9201150" cy="5286375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2800" dirty="0"/>
          </a:p>
          <a:p>
            <a:endParaRPr lang="en-US" sz="2400" dirty="0"/>
          </a:p>
          <a:p>
            <a:r>
              <a:rPr lang="en-US" sz="2400" dirty="0">
                <a:solidFill>
                  <a:schemeClr val="tx1"/>
                </a:solidFill>
                <a:latin typeface="Sassoon Infant Std" panose="020B0503020103030203" pitchFamily="34" charset="0"/>
              </a:rPr>
              <a:t>We will be teaching PE from the </a:t>
            </a:r>
            <a:r>
              <a:rPr lang="en-US" sz="2400" dirty="0" err="1">
                <a:solidFill>
                  <a:schemeClr val="tx1"/>
                </a:solidFill>
                <a:latin typeface="Sassoon Infant Std" panose="020B0503020103030203" pitchFamily="34" charset="0"/>
              </a:rPr>
              <a:t>RealJasmine</a:t>
            </a:r>
            <a:r>
              <a:rPr lang="en-US" sz="2400" dirty="0">
                <a:solidFill>
                  <a:schemeClr val="tx1"/>
                </a:solidFill>
                <a:latin typeface="Sassoon Infant Std" panose="020B0503020103030203" pitchFamily="34" charset="0"/>
              </a:rPr>
              <a:t> PE scheme which focuses on teaching skills that can be used in lots of different areas of PE. We will also be having PE lessons that focus on a particular sport or activity – some of those will be gymnastics, dance, tennis, hockey, athletics, cricket and </a:t>
            </a:r>
            <a:r>
              <a:rPr lang="en-US" sz="2400" dirty="0" err="1">
                <a:solidFill>
                  <a:schemeClr val="tx1"/>
                </a:solidFill>
                <a:latin typeface="Sassoon Infant Std" panose="020B0503020103030203" pitchFamily="34" charset="0"/>
              </a:rPr>
              <a:t>rounders</a:t>
            </a:r>
            <a:r>
              <a:rPr lang="en-US" sz="2400" dirty="0">
                <a:solidFill>
                  <a:schemeClr val="tx1"/>
                </a:solidFill>
                <a:latin typeface="Sassoon Infant Std" panose="020B0503020103030203" pitchFamily="34" charset="0"/>
              </a:rPr>
              <a:t>.</a:t>
            </a:r>
          </a:p>
          <a:p>
            <a:endParaRPr lang="en-US" sz="2400" b="1" u="sng" dirty="0">
              <a:solidFill>
                <a:schemeClr val="tx1"/>
              </a:solidFill>
              <a:latin typeface="Sassoon Infant Std" panose="020B0503020103030203" pitchFamily="34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Sassoon Infant Std" panose="020B0503020103030203" pitchFamily="34" charset="0"/>
              </a:rPr>
              <a:t>As in Year 3, children will be coming to school in PE kit for PE days. </a:t>
            </a:r>
          </a:p>
          <a:p>
            <a:pPr algn="ctr"/>
            <a:r>
              <a:rPr lang="en-US" sz="2400" dirty="0">
                <a:solidFill>
                  <a:schemeClr val="tx1"/>
                </a:solidFill>
                <a:latin typeface="Sassoon Infant Std" panose="020B0503020103030203" pitchFamily="34" charset="0"/>
              </a:rPr>
              <a:t>Autumn 1 –         </a:t>
            </a:r>
            <a:r>
              <a:rPr lang="en-US" sz="2400" b="1" u="sng" dirty="0">
                <a:solidFill>
                  <a:schemeClr val="tx1"/>
                </a:solidFill>
                <a:latin typeface="Sassoon Infant Std" panose="020B0503020103030203" pitchFamily="34" charset="0"/>
              </a:rPr>
              <a:t>Elm</a:t>
            </a:r>
            <a:r>
              <a:rPr lang="en-US" sz="2400" dirty="0">
                <a:solidFill>
                  <a:schemeClr val="tx1"/>
                </a:solidFill>
                <a:latin typeface="Sassoon Infant Std" panose="020B0503020103030203" pitchFamily="34" charset="0"/>
              </a:rPr>
              <a:t>       Monday &amp; Tuesday</a:t>
            </a:r>
          </a:p>
          <a:p>
            <a:pPr algn="ctr"/>
            <a:r>
              <a:rPr lang="en-US" sz="2400" b="1" dirty="0">
                <a:solidFill>
                  <a:schemeClr val="tx1"/>
                </a:solidFill>
                <a:latin typeface="Sassoon Infant Std" panose="020B0503020103030203" pitchFamily="34" charset="0"/>
              </a:rPr>
              <a:t>		       </a:t>
            </a:r>
            <a:r>
              <a:rPr lang="en-US" sz="2400" b="1" u="sng" dirty="0">
                <a:solidFill>
                  <a:schemeClr val="tx1"/>
                </a:solidFill>
                <a:latin typeface="Sassoon Infant Std" panose="020B0503020103030203" pitchFamily="34" charset="0"/>
              </a:rPr>
              <a:t>Oak</a:t>
            </a:r>
            <a:r>
              <a:rPr lang="en-US" sz="2400" dirty="0">
                <a:solidFill>
                  <a:schemeClr val="tx1"/>
                </a:solidFill>
                <a:latin typeface="Sassoon Infant Std" panose="020B0503020103030203" pitchFamily="34" charset="0"/>
              </a:rPr>
              <a:t>       Tuesday &amp; Thursday</a:t>
            </a:r>
          </a:p>
          <a:p>
            <a:r>
              <a:rPr lang="en-US" sz="2400" b="1" dirty="0">
                <a:solidFill>
                  <a:schemeClr val="tx1"/>
                </a:solidFill>
                <a:latin typeface="Sassoon Infant Std" panose="020B0503020103030203" pitchFamily="34" charset="0"/>
              </a:rPr>
              <a:t> 				</a:t>
            </a:r>
            <a:r>
              <a:rPr lang="en-US" sz="2400" b="1" u="sng" dirty="0">
                <a:solidFill>
                  <a:schemeClr val="tx1"/>
                </a:solidFill>
                <a:latin typeface="Sassoon Infant Std" panose="020B0503020103030203" pitchFamily="34" charset="0"/>
              </a:rPr>
              <a:t>Beech</a:t>
            </a:r>
            <a:r>
              <a:rPr lang="en-US" sz="2400" b="1" dirty="0">
                <a:solidFill>
                  <a:schemeClr val="tx1"/>
                </a:solidFill>
                <a:latin typeface="Sassoon Infant Std" panose="020B0503020103030203" pitchFamily="34" charset="0"/>
              </a:rPr>
              <a:t>    </a:t>
            </a:r>
            <a:r>
              <a:rPr lang="en-US" sz="2400" dirty="0">
                <a:solidFill>
                  <a:schemeClr val="tx1"/>
                </a:solidFill>
                <a:latin typeface="Sassoon Infant Std" panose="020B0503020103030203" pitchFamily="34" charset="0"/>
              </a:rPr>
              <a:t>Monday &amp; Thursday</a:t>
            </a:r>
            <a:r>
              <a:rPr lang="en-US" sz="2400" u="sng" dirty="0">
                <a:solidFill>
                  <a:schemeClr val="tx1"/>
                </a:solidFill>
                <a:latin typeface="Sassoon Infant Std" panose="020B0503020103030203" pitchFamily="34" charset="0"/>
              </a:rPr>
              <a:t>   </a:t>
            </a:r>
            <a:endParaRPr lang="en-US" sz="2400" dirty="0">
              <a:solidFill>
                <a:schemeClr val="tx1"/>
              </a:solidFill>
              <a:latin typeface="Sassoon Infant Std" panose="020B0503020103030203" pitchFamily="34" charset="0"/>
            </a:endParaRPr>
          </a:p>
          <a:p>
            <a:pPr algn="ctr"/>
            <a:r>
              <a:rPr lang="en-US" sz="2400" dirty="0">
                <a:solidFill>
                  <a:schemeClr val="tx1"/>
                </a:solidFill>
                <a:latin typeface="Sassoon Infant Std" panose="020B0503020103030203" pitchFamily="34" charset="0"/>
              </a:rPr>
              <a:t>It is important to wear PE kit that is in keeping with the school PE uniform</a:t>
            </a:r>
          </a:p>
          <a:p>
            <a:pPr algn="ctr"/>
            <a:endParaRPr lang="en-US" sz="2400" dirty="0">
              <a:solidFill>
                <a:srgbClr val="C00000"/>
              </a:solidFill>
            </a:endParaRPr>
          </a:p>
          <a:p>
            <a:pPr algn="ctr"/>
            <a:endParaRPr lang="en-US" sz="3200" dirty="0">
              <a:solidFill>
                <a:srgbClr val="C00000"/>
              </a:solidFill>
            </a:endParaRPr>
          </a:p>
        </p:txBody>
      </p:sp>
      <p:pic>
        <p:nvPicPr>
          <p:cNvPr id="6" name="Picture 5" descr="Gymnastics Apparatus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astelsSmoot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25032"/>
          <a:stretch/>
        </p:blipFill>
        <p:spPr>
          <a:xfrm>
            <a:off x="85725" y="5076825"/>
            <a:ext cx="1170768" cy="1166812"/>
          </a:xfrm>
          <a:prstGeom prst="rect">
            <a:avLst/>
          </a:prstGeom>
        </p:spPr>
      </p:pic>
      <p:pic>
        <p:nvPicPr>
          <p:cNvPr id="7" name="Picture 6" descr="Match-fixing in Tennis: Spain arrests 83 people including 28 players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6" y="3858794"/>
            <a:ext cx="1170768" cy="752475"/>
          </a:xfrm>
          <a:prstGeom prst="rect">
            <a:avLst/>
          </a:prstGeom>
        </p:spPr>
      </p:pic>
      <p:pic>
        <p:nvPicPr>
          <p:cNvPr id="8" name="Picture 7" descr="Asian Hockey 5s: India outclass B’desh 15-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43" y="2621713"/>
            <a:ext cx="1085850" cy="771525"/>
          </a:xfrm>
          <a:prstGeom prst="rect">
            <a:avLst/>
          </a:prstGeom>
        </p:spPr>
      </p:pic>
      <p:pic>
        <p:nvPicPr>
          <p:cNvPr id="11" name="Picture 10" descr="100 Not Out – Learn. Show. Repeat.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4056" y="2471980"/>
            <a:ext cx="1277227" cy="921258"/>
          </a:xfrm>
          <a:prstGeom prst="rect">
            <a:avLst/>
          </a:prstGeom>
        </p:spPr>
      </p:pic>
      <p:pic>
        <p:nvPicPr>
          <p:cNvPr id="12" name="Picture 11" descr="BMS News - Rounders Years 8 &amp;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2626" y="5076825"/>
            <a:ext cx="1218657" cy="1059978"/>
          </a:xfrm>
          <a:prstGeom prst="rect">
            <a:avLst/>
          </a:prstGeom>
        </p:spPr>
      </p:pic>
      <p:pic>
        <p:nvPicPr>
          <p:cNvPr id="13" name="Picture 12" descr="Oakland Athletics Wallpapers (67+ images)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1350" y="3858794"/>
            <a:ext cx="1239933" cy="8382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983480" y="297180"/>
            <a:ext cx="12458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/>
              <a:t>PE</a:t>
            </a:r>
          </a:p>
        </p:txBody>
      </p:sp>
    </p:spTree>
    <p:extLst>
      <p:ext uri="{BB962C8B-B14F-4D97-AF65-F5344CB8AC3E}">
        <p14:creationId xmlns:p14="http://schemas.microsoft.com/office/powerpoint/2010/main" val="18417428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Sassoon Infant Std" panose="020B0503020103030203" pitchFamily="34" charset="0"/>
              </a:rPr>
              <a:t>Please can we kindly ask that your child does not bring in toys.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Sassoon Infant Std" panose="020B0503020103030203" pitchFamily="34" charset="0"/>
              </a:rPr>
              <a:t>Some children need items to support them in their learning </a:t>
            </a:r>
            <a:r>
              <a:rPr lang="en-GB">
                <a:latin typeface="Sassoon Infant Std" panose="020B0503020103030203" pitchFamily="34" charset="0"/>
              </a:rPr>
              <a:t>and these will </a:t>
            </a:r>
            <a:r>
              <a:rPr lang="en-GB" dirty="0">
                <a:latin typeface="Sassoon Infant Std" panose="020B0503020103030203" pitchFamily="34" charset="0"/>
              </a:rPr>
              <a:t>either be provided by the school or by you.</a:t>
            </a:r>
          </a:p>
        </p:txBody>
      </p:sp>
      <p:sp>
        <p:nvSpPr>
          <p:cNvPr id="4" name="AutoShape 2" descr="fidget toy set,fidget toy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060" y="4429919"/>
            <a:ext cx="2143125" cy="21431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8752" y="4838973"/>
            <a:ext cx="246697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1033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303270" y="320040"/>
            <a:ext cx="5806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latin typeface="Sassoon Infant Std" panose="020B0503020103030203" pitchFamily="34" charset="0"/>
              </a:rPr>
              <a:t>Contact and information </a:t>
            </a:r>
          </a:p>
        </p:txBody>
      </p:sp>
      <p:sp>
        <p:nvSpPr>
          <p:cNvPr id="5" name="Rectangle 4"/>
          <p:cNvSpPr/>
          <p:nvPr/>
        </p:nvSpPr>
        <p:spPr>
          <a:xfrm>
            <a:off x="933450" y="1027926"/>
            <a:ext cx="9182100" cy="5449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will contact you with information, like PE days and trips, through </a:t>
            </a:r>
            <a:r>
              <a:rPr lang="en-US" sz="2400" dirty="0" err="1"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parentmail</a:t>
            </a:r>
            <a:r>
              <a:rPr lang="en-US" sz="2400" dirty="0"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will also keep the school website page for Year 4 updated (the topic web for the 1</a:t>
            </a:r>
            <a:r>
              <a:rPr lang="en-US" sz="2400" baseline="30000" dirty="0"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lang="en-US" sz="2400" dirty="0"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half of Autumn Term is uploaded now)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 you have any queries, please email us or speak with us at the end of the school day. 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can email the school who will pass on information or directly to the year 4 email: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u="sng" dirty="0">
                <a:solidFill>
                  <a:srgbClr val="0563C1"/>
                </a:solidFill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office@downviewprimary.co.uk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u="sng" dirty="0">
                <a:solidFill>
                  <a:srgbClr val="0563C1"/>
                </a:solidFill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Year4admin@downviewprimary.co.uk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 you email about absence or appointments, please could you email the office. 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77725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2006</TotalTime>
  <Words>802</Words>
  <Application>Microsoft Office PowerPoint</Application>
  <PresentationFormat>Widescreen</PresentationFormat>
  <Paragraphs>73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Sassoon Infant Std</vt:lpstr>
      <vt:lpstr>Office Theme</vt:lpstr>
      <vt:lpstr>PowerPoint Presentation</vt:lpstr>
      <vt:lpstr>PowerPoint Presentation</vt:lpstr>
      <vt:lpstr>Autumn 1 – From darkness to light</vt:lpstr>
      <vt:lpstr>Autumn 2 – Swords and sandals </vt:lpstr>
      <vt:lpstr>PowerPoint Presentation</vt:lpstr>
      <vt:lpstr>Reading at home</vt:lpstr>
      <vt:lpstr>PowerPoint Presentation</vt:lpstr>
      <vt:lpstr>PowerPoint Presentation</vt:lpstr>
      <vt:lpstr>Please can we kindly ask that your child does not bring in toys.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adam norris</dc:creator>
  <cp:lastModifiedBy>heidi holloway</cp:lastModifiedBy>
  <cp:revision>64</cp:revision>
  <dcterms:created xsi:type="dcterms:W3CDTF">2023-08-31T19:19:20Z</dcterms:created>
  <dcterms:modified xsi:type="dcterms:W3CDTF">2025-09-09T10:27:24Z</dcterms:modified>
</cp:coreProperties>
</file>